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64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17" name="16 Marcador de pie de página"/>
          <p:cNvSpPr>
            <a:spLocks noGrp="1"/>
          </p:cNvSpPr>
          <p:nvPr>
            <p:ph type="ftr" sz="quarter" idx="11"/>
          </p:nvPr>
        </p:nvSpPr>
        <p:spPr/>
        <p:txBody>
          <a:bodyPr/>
          <a:lstStyle/>
          <a:p>
            <a:endParaRPr lang="es-CO"/>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2956D062-724E-4C03-A1EF-0C6C42294C91}" type="slidenum">
              <a:rPr lang="es-CO" smtClean="0"/>
              <a:t>‹Nº›</a:t>
            </a:fld>
            <a:endParaRPr lang="es-CO"/>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956D062-724E-4C03-A1EF-0C6C42294C91}"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956D062-724E-4C03-A1EF-0C6C42294C91}"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956D062-724E-4C03-A1EF-0C6C42294C91}" type="slidenum">
              <a:rPr lang="es-CO" smtClean="0"/>
              <a:t>‹Nº›</a:t>
            </a:fld>
            <a:endParaRPr lang="es-CO"/>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5" name="4 Marcador de pie de página"/>
          <p:cNvSpPr>
            <a:spLocks noGrp="1"/>
          </p:cNvSpPr>
          <p:nvPr>
            <p:ph type="ftr" sz="quarter" idx="11"/>
          </p:nvPr>
        </p:nvSpPr>
        <p:spPr>
          <a:xfrm>
            <a:off x="800100" y="6172200"/>
            <a:ext cx="4000500" cy="457200"/>
          </a:xfrm>
        </p:spPr>
        <p:txBody>
          <a:bodyPr/>
          <a:lstStyle/>
          <a:p>
            <a:endParaRPr lang="es-CO"/>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2956D062-724E-4C03-A1EF-0C6C42294C91}"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2956D062-724E-4C03-A1EF-0C6C42294C91}" type="slidenum">
              <a:rPr lang="es-CO" smtClean="0"/>
              <a:t>‹Nº›</a:t>
            </a:fld>
            <a:endParaRPr lang="es-CO"/>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2956D062-724E-4C03-A1EF-0C6C42294C91}" type="slidenum">
              <a:rPr lang="es-CO" smtClean="0"/>
              <a:t>‹Nº›</a:t>
            </a:fld>
            <a:endParaRPr lang="es-CO"/>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2956D062-724E-4C03-A1EF-0C6C42294C91}"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2956D062-724E-4C03-A1EF-0C6C42294C91}"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2956D062-724E-4C03-A1EF-0C6C42294C91}" type="slidenum">
              <a:rPr lang="es-CO" smtClean="0"/>
              <a:t>‹Nº›</a:t>
            </a:fld>
            <a:endParaRPr lang="es-CO"/>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DF13B38-24B8-45C1-A1B7-2732A04C076A}" type="datetimeFigureOut">
              <a:rPr lang="es-CO" smtClean="0"/>
              <a:t>31/05/2013</a:t>
            </a:fld>
            <a:endParaRPr lang="es-CO"/>
          </a:p>
        </p:txBody>
      </p:sp>
      <p:sp>
        <p:nvSpPr>
          <p:cNvPr id="6" name="5 Marcador de pie de página"/>
          <p:cNvSpPr>
            <a:spLocks noGrp="1"/>
          </p:cNvSpPr>
          <p:nvPr>
            <p:ph type="ftr" sz="quarter" idx="11"/>
          </p:nvPr>
        </p:nvSpPr>
        <p:spPr>
          <a:xfrm>
            <a:off x="914400" y="6172200"/>
            <a:ext cx="3886200" cy="457200"/>
          </a:xfrm>
        </p:spPr>
        <p:txBody>
          <a:bodyPr/>
          <a:lstStyle/>
          <a:p>
            <a:endParaRPr lang="es-CO"/>
          </a:p>
        </p:txBody>
      </p:sp>
      <p:sp>
        <p:nvSpPr>
          <p:cNvPr id="7" name="6 Marcador de número de diapositiva"/>
          <p:cNvSpPr>
            <a:spLocks noGrp="1"/>
          </p:cNvSpPr>
          <p:nvPr>
            <p:ph type="sldNum" sz="quarter" idx="12"/>
          </p:nvPr>
        </p:nvSpPr>
        <p:spPr>
          <a:xfrm>
            <a:off x="146304" y="6208776"/>
            <a:ext cx="457200" cy="457200"/>
          </a:xfrm>
        </p:spPr>
        <p:txBody>
          <a:bodyPr/>
          <a:lstStyle/>
          <a:p>
            <a:fld id="{2956D062-724E-4C03-A1EF-0C6C42294C91}" type="slidenum">
              <a:rPr lang="es-CO" smtClean="0"/>
              <a:t>‹Nº›</a:t>
            </a:fld>
            <a:endParaRPr lang="es-CO"/>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DF13B38-24B8-45C1-A1B7-2732A04C076A}" type="datetimeFigureOut">
              <a:rPr lang="es-CO" smtClean="0"/>
              <a:t>31/05/2013</a:t>
            </a:fld>
            <a:endParaRPr lang="es-CO"/>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CO"/>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956D062-724E-4C03-A1EF-0C6C42294C91}"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subTitle" idx="1"/>
          </p:nvPr>
        </p:nvSpPr>
        <p:spPr bwMode="auto">
          <a:xfrm>
            <a:off x="1371600" y="2924175"/>
            <a:ext cx="6400800" cy="175260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nSpc>
                <a:spcPct val="90000"/>
              </a:lnSpc>
            </a:pPr>
            <a:r>
              <a:rPr lang="en-US" sz="2800" dirty="0" smtClean="0">
                <a:solidFill>
                  <a:srgbClr val="0000FF"/>
                </a:solidFill>
              </a:rPr>
              <a:t>Jorge Iván García Orozco</a:t>
            </a:r>
            <a:endParaRPr lang="en-US" sz="2800" dirty="0">
              <a:solidFill>
                <a:srgbClr val="0000FF"/>
              </a:solidFill>
            </a:endParaRPr>
          </a:p>
          <a:p>
            <a:pPr>
              <a:lnSpc>
                <a:spcPct val="90000"/>
              </a:lnSpc>
            </a:pPr>
            <a:endParaRPr lang="en-US" sz="2400" dirty="0">
              <a:solidFill>
                <a:srgbClr val="0000FF"/>
              </a:solidFill>
            </a:endParaRPr>
          </a:p>
          <a:p>
            <a:pPr>
              <a:lnSpc>
                <a:spcPct val="90000"/>
              </a:lnSpc>
            </a:pPr>
            <a:r>
              <a:rPr lang="en-US" sz="2400" dirty="0">
                <a:solidFill>
                  <a:srgbClr val="0000FF"/>
                </a:solidFill>
              </a:rPr>
              <a:t>Adaptado de Stone, D., Patton, B. &amp; Heen, S. (2002). </a:t>
            </a:r>
            <a:r>
              <a:rPr lang="es-MX" sz="2400" i="1" dirty="0">
                <a:solidFill>
                  <a:srgbClr val="0000FF"/>
                </a:solidFill>
              </a:rPr>
              <a:t>Negociación. </a:t>
            </a:r>
            <a:r>
              <a:rPr lang="es-MX" sz="2400" dirty="0">
                <a:solidFill>
                  <a:srgbClr val="0000FF"/>
                </a:solidFill>
              </a:rPr>
              <a:t> Bogotá: Editorial Norma, S.A.</a:t>
            </a:r>
            <a:endParaRPr lang="es-CO" sz="2400" dirty="0">
              <a:solidFill>
                <a:srgbClr val="0000FF"/>
              </a:solidFill>
            </a:endParaRPr>
          </a:p>
        </p:txBody>
      </p:sp>
      <p:sp>
        <p:nvSpPr>
          <p:cNvPr id="33794" name="Rectangle 2"/>
          <p:cNvSpPr>
            <a:spLocks noGrp="1" noChangeArrowheads="1"/>
          </p:cNvSpPr>
          <p:nvPr>
            <p:ph type="ctrTitle"/>
          </p:nvPr>
        </p:nvSpPr>
        <p:spPr bwMode="auto">
          <a:xfrm>
            <a:off x="685800" y="549275"/>
            <a:ext cx="7772400" cy="1470025"/>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a:solidFill>
                  <a:srgbClr val="008000"/>
                </a:solidFill>
                <a:effectLst>
                  <a:outerShdw blurRad="38100" dist="38100" dir="2700000" algn="tl">
                    <a:srgbClr val="C0C0C0"/>
                  </a:outerShdw>
                </a:effectLst>
              </a:rPr>
              <a:t>CONVERSACIONES DIFÍCILES</a:t>
            </a:r>
          </a:p>
        </p:txBody>
      </p:sp>
    </p:spTree>
    <p:extLst>
      <p:ext uri="{BB962C8B-B14F-4D97-AF65-F5344CB8AC3E}">
        <p14:creationId xmlns:p14="http://schemas.microsoft.com/office/powerpoint/2010/main" val="36320067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bwMode="auto">
          <a:xfrm>
            <a:off x="457200" y="274638"/>
            <a:ext cx="8229600" cy="777875"/>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4000">
                <a:solidFill>
                  <a:srgbClr val="008000"/>
                </a:solidFill>
              </a:rPr>
              <a:t>Pasar de la certeza a la curiosidad</a:t>
            </a:r>
          </a:p>
        </p:txBody>
      </p:sp>
      <p:sp>
        <p:nvSpPr>
          <p:cNvPr id="40963" name="Rectangle 3"/>
          <p:cNvSpPr>
            <a:spLocks noGrp="1" noChangeArrowheads="1"/>
          </p:cNvSpPr>
          <p:nvPr>
            <p:ph sz="quarter" idx="1"/>
          </p:nvPr>
        </p:nvSpPr>
        <p:spPr bwMode="auto">
          <a:xfrm>
            <a:off x="457200" y="1268413"/>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s-CO" sz="2800">
                <a:solidFill>
                  <a:srgbClr val="0000FF"/>
                </a:solidFill>
              </a:rPr>
              <a:t>En lugar de pensar que tenemos la razón podemos pensar:</a:t>
            </a:r>
          </a:p>
          <a:p>
            <a:pPr lvl="1">
              <a:lnSpc>
                <a:spcPct val="90000"/>
              </a:lnSpc>
            </a:pPr>
            <a:r>
              <a:rPr lang="es-CO" sz="2400">
                <a:solidFill>
                  <a:srgbClr val="0000FF"/>
                </a:solidFill>
              </a:rPr>
              <a:t>¿Cómo estará viendo el otro la situación para pensar así?</a:t>
            </a:r>
          </a:p>
          <a:p>
            <a:pPr lvl="1">
              <a:lnSpc>
                <a:spcPct val="90000"/>
              </a:lnSpc>
            </a:pPr>
            <a:r>
              <a:rPr lang="es-CO" sz="2400">
                <a:solidFill>
                  <a:srgbClr val="0000FF"/>
                </a:solidFill>
              </a:rPr>
              <a:t>¿Qué información tendrá él (o ella) que yo no?</a:t>
            </a:r>
          </a:p>
          <a:p>
            <a:pPr>
              <a:lnSpc>
                <a:spcPct val="90000"/>
              </a:lnSpc>
            </a:pPr>
            <a:r>
              <a:rPr lang="es-CO" sz="2800">
                <a:solidFill>
                  <a:srgbClr val="0000FF"/>
                </a:solidFill>
              </a:rPr>
              <a:t>Esta curiosidad se basa en un interés genuino en entender el punto de vista del otro.</a:t>
            </a:r>
          </a:p>
          <a:p>
            <a:pPr>
              <a:lnSpc>
                <a:spcPct val="90000"/>
              </a:lnSpc>
            </a:pPr>
            <a:r>
              <a:rPr lang="es-CO" sz="2800">
                <a:solidFill>
                  <a:srgbClr val="0000FF"/>
                </a:solidFill>
              </a:rPr>
              <a:t>Acoja ambas versiones, su posición es tan importante como la otra.</a:t>
            </a:r>
          </a:p>
          <a:p>
            <a:pPr lvl="1">
              <a:lnSpc>
                <a:spcPct val="90000"/>
              </a:lnSpc>
            </a:pPr>
            <a:endParaRPr lang="es-CO" sz="2400">
              <a:solidFill>
                <a:srgbClr val="0000FF"/>
              </a:solidFill>
            </a:endParaRPr>
          </a:p>
          <a:p>
            <a:pPr lvl="1">
              <a:lnSpc>
                <a:spcPct val="90000"/>
              </a:lnSpc>
            </a:pPr>
            <a:endParaRPr lang="es-CO" sz="2400">
              <a:solidFill>
                <a:srgbClr val="0000FF"/>
              </a:solidFill>
            </a:endParaRPr>
          </a:p>
        </p:txBody>
      </p:sp>
    </p:spTree>
    <p:extLst>
      <p:ext uri="{BB962C8B-B14F-4D97-AF65-F5344CB8AC3E}">
        <p14:creationId xmlns:p14="http://schemas.microsoft.com/office/powerpoint/2010/main" val="42507796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bwMode="auto">
          <a:xfrm>
            <a:off x="457200" y="485775"/>
            <a:ext cx="8229600" cy="11430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8000"/>
                </a:solidFill>
              </a:rPr>
              <a:t>Actividad 2</a:t>
            </a:r>
          </a:p>
        </p:txBody>
      </p:sp>
      <p:sp>
        <p:nvSpPr>
          <p:cNvPr id="68611" name="Rectangle 3"/>
          <p:cNvSpPr>
            <a:spLocks noGrp="1" noChangeArrowheads="1"/>
          </p:cNvSpPr>
          <p:nvPr>
            <p:ph sz="quarter" idx="1"/>
          </p:nvPr>
        </p:nvSpPr>
        <p:spPr bwMode="auto">
          <a:xfrm>
            <a:off x="457200" y="1782763"/>
            <a:ext cx="8229600" cy="4525962"/>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00FF"/>
                </a:solidFill>
              </a:rPr>
              <a:t>Juego de roles: Asumir el rol de la persona con la que tuvimos el conflicto y contar nuevamente la situación asumiendo esa perspectiva (como si fuéramos la otra persona)</a:t>
            </a:r>
          </a:p>
        </p:txBody>
      </p:sp>
    </p:spTree>
    <p:extLst>
      <p:ext uri="{BB962C8B-B14F-4D97-AF65-F5344CB8AC3E}">
        <p14:creationId xmlns:p14="http://schemas.microsoft.com/office/powerpoint/2010/main" val="10142213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bwMode="auto">
          <a:xfrm>
            <a:off x="457200" y="274638"/>
            <a:ext cx="8229600" cy="777875"/>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3600">
                <a:solidFill>
                  <a:srgbClr val="008000"/>
                </a:solidFill>
              </a:rPr>
              <a:t>Error 2: La invención de la intención</a:t>
            </a:r>
          </a:p>
        </p:txBody>
      </p:sp>
      <p:sp>
        <p:nvSpPr>
          <p:cNvPr id="41987" name="Rectangle 3"/>
          <p:cNvSpPr>
            <a:spLocks noGrp="1" noChangeArrowheads="1"/>
          </p:cNvSpPr>
          <p:nvPr>
            <p:ph sz="quarter" idx="1"/>
          </p:nvPr>
        </p:nvSpPr>
        <p:spPr bwMode="auto">
          <a:xfrm>
            <a:off x="457200" y="1350963"/>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609600" indent="-609600" algn="ctr">
              <a:buFontTx/>
              <a:buNone/>
            </a:pPr>
            <a:r>
              <a:rPr lang="es-MX" sz="2800" b="1">
                <a:solidFill>
                  <a:srgbClr val="0000FF"/>
                </a:solidFill>
              </a:rPr>
              <a:t>NO SUPONGA LO QUE LOS DEMAS QUIEREN DECIR: DESLIGUE LA INTENCION DEL IMPACTO</a:t>
            </a:r>
          </a:p>
          <a:p>
            <a:pPr marL="609600" indent="-609600" algn="ctr"/>
            <a:endParaRPr lang="es-MX" sz="2400" b="1">
              <a:solidFill>
                <a:srgbClr val="0000FF"/>
              </a:solidFill>
            </a:endParaRPr>
          </a:p>
          <a:p>
            <a:pPr marL="990600" lvl="1" indent="-533400"/>
            <a:r>
              <a:rPr lang="es-MX" b="1">
                <a:solidFill>
                  <a:srgbClr val="0000FF"/>
                </a:solidFill>
              </a:rPr>
              <a:t>Reaccionamos de manera diferente si pensamos que querían hacernos daño</a:t>
            </a:r>
          </a:p>
          <a:p>
            <a:pPr marL="990600" lvl="1" indent="-533400"/>
            <a:r>
              <a:rPr lang="es-MX" b="1">
                <a:solidFill>
                  <a:srgbClr val="0000FF"/>
                </a:solidFill>
              </a:rPr>
              <a:t>Asignar intenciones es juzgar a las personas</a:t>
            </a:r>
            <a:endParaRPr lang="es-CO" sz="2400">
              <a:solidFill>
                <a:srgbClr val="0000FF"/>
              </a:solidFill>
            </a:endParaRPr>
          </a:p>
        </p:txBody>
      </p:sp>
    </p:spTree>
    <p:extLst>
      <p:ext uri="{BB962C8B-B14F-4D97-AF65-F5344CB8AC3E}">
        <p14:creationId xmlns:p14="http://schemas.microsoft.com/office/powerpoint/2010/main" val="42908571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bwMode="auto">
          <a:xfrm>
            <a:off x="457200" y="274638"/>
            <a:ext cx="8229600" cy="70643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3600">
                <a:solidFill>
                  <a:srgbClr val="008000"/>
                </a:solidFill>
              </a:rPr>
              <a:t>Errores en la atribución de intenciones</a:t>
            </a:r>
          </a:p>
        </p:txBody>
      </p:sp>
      <p:sp>
        <p:nvSpPr>
          <p:cNvPr id="43011" name="Rectangle 3"/>
          <p:cNvSpPr>
            <a:spLocks noGrp="1" noChangeArrowheads="1"/>
          </p:cNvSpPr>
          <p:nvPr>
            <p:ph sz="quarter" idx="1"/>
          </p:nvPr>
        </p:nvSpPr>
        <p:spPr bwMode="auto">
          <a:xfrm>
            <a:off x="590550" y="1052513"/>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s-MX" sz="2800" b="1">
                <a:solidFill>
                  <a:srgbClr val="0000FF"/>
                </a:solidFill>
              </a:rPr>
              <a:t>Nuestras suposiciones sobre las intenciones de los demás con frecuencia son erróneas, las basamos en el impacto.</a:t>
            </a:r>
          </a:p>
          <a:p>
            <a:pPr marL="1485900" lvl="1" indent="-177800">
              <a:lnSpc>
                <a:spcPct val="90000"/>
              </a:lnSpc>
            </a:pPr>
            <a:r>
              <a:rPr lang="es-CO" sz="2400" b="1">
                <a:solidFill>
                  <a:srgbClr val="0000FF"/>
                </a:solidFill>
              </a:rPr>
              <a:t>Suponemos lo peor en los otros (sesgo hostil)</a:t>
            </a:r>
          </a:p>
          <a:p>
            <a:pPr marL="1485900" lvl="1" indent="-177800">
              <a:lnSpc>
                <a:spcPct val="90000"/>
              </a:lnSpc>
            </a:pPr>
            <a:r>
              <a:rPr lang="es-CO" sz="2400" b="1">
                <a:solidFill>
                  <a:srgbClr val="0000FF"/>
                </a:solidFill>
              </a:rPr>
              <a:t>A nosotros nos tratamos de manera benévola</a:t>
            </a:r>
          </a:p>
          <a:p>
            <a:pPr marL="1485900" lvl="1" indent="-177800">
              <a:lnSpc>
                <a:spcPct val="90000"/>
              </a:lnSpc>
            </a:pPr>
            <a:r>
              <a:rPr lang="es-CO" sz="2400" b="1">
                <a:solidFill>
                  <a:srgbClr val="0000FF"/>
                </a:solidFill>
              </a:rPr>
              <a:t>Tendemos a hacer juicios sobre las personas y no sobre sus acciones</a:t>
            </a:r>
          </a:p>
          <a:p>
            <a:pPr>
              <a:lnSpc>
                <a:spcPct val="90000"/>
              </a:lnSpc>
            </a:pPr>
            <a:r>
              <a:rPr lang="es-MX" sz="2800" b="1">
                <a:solidFill>
                  <a:srgbClr val="0000FF"/>
                </a:solidFill>
              </a:rPr>
              <a:t>Las buenas intenciones no mitigan un impacto negativo.</a:t>
            </a:r>
            <a:endParaRPr lang="es-CO" sz="2800" b="1">
              <a:solidFill>
                <a:srgbClr val="0000FF"/>
              </a:solidFill>
            </a:endParaRPr>
          </a:p>
        </p:txBody>
      </p:sp>
    </p:spTree>
    <p:extLst>
      <p:ext uri="{BB962C8B-B14F-4D97-AF65-F5344CB8AC3E}">
        <p14:creationId xmlns:p14="http://schemas.microsoft.com/office/powerpoint/2010/main" val="26976826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bwMode="auto">
          <a:xfrm>
            <a:off x="457200" y="485775"/>
            <a:ext cx="8229600" cy="11430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8000"/>
                </a:solidFill>
              </a:rPr>
              <a:t>Actividad 3</a:t>
            </a:r>
          </a:p>
        </p:txBody>
      </p:sp>
      <p:sp>
        <p:nvSpPr>
          <p:cNvPr id="71683" name="Rectangle 3"/>
          <p:cNvSpPr>
            <a:spLocks noGrp="1" noChangeArrowheads="1"/>
          </p:cNvSpPr>
          <p:nvPr>
            <p:ph sz="quarter" idx="1"/>
          </p:nvPr>
        </p:nvSpPr>
        <p:spPr bwMode="auto">
          <a:xfrm>
            <a:off x="457200" y="1782763"/>
            <a:ext cx="8229600" cy="4525962"/>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00FF"/>
                </a:solidFill>
              </a:rPr>
              <a:t>En parejas identificar el impacto de la situación en cada uno(a). </a:t>
            </a:r>
          </a:p>
          <a:p>
            <a:pPr lvl="1"/>
            <a:r>
              <a:rPr lang="es-CO">
                <a:solidFill>
                  <a:srgbClr val="0000FF"/>
                </a:solidFill>
              </a:rPr>
              <a:t>¿Cómo nos sentimos? </a:t>
            </a:r>
          </a:p>
          <a:p>
            <a:pPr lvl="1"/>
            <a:r>
              <a:rPr lang="es-CO">
                <a:solidFill>
                  <a:srgbClr val="0000FF"/>
                </a:solidFill>
              </a:rPr>
              <a:t>La otra persona tenía la intención de hacernos sentir así</a:t>
            </a:r>
          </a:p>
          <a:p>
            <a:endParaRPr lang="es-CO">
              <a:solidFill>
                <a:srgbClr val="0000FF"/>
              </a:solidFill>
            </a:endParaRPr>
          </a:p>
        </p:txBody>
      </p:sp>
    </p:spTree>
    <p:extLst>
      <p:ext uri="{BB962C8B-B14F-4D97-AF65-F5344CB8AC3E}">
        <p14:creationId xmlns:p14="http://schemas.microsoft.com/office/powerpoint/2010/main" val="25869353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bwMode="auto">
          <a:xfrm>
            <a:off x="457200" y="274638"/>
            <a:ext cx="8229600" cy="777875"/>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a:solidFill>
                  <a:srgbClr val="008000"/>
                </a:solidFill>
              </a:rPr>
              <a:t>Error 3: El marco de la culpa</a:t>
            </a:r>
          </a:p>
        </p:txBody>
      </p:sp>
      <p:sp>
        <p:nvSpPr>
          <p:cNvPr id="44035" name="Rectangle 3"/>
          <p:cNvSpPr>
            <a:spLocks noGrp="1" noChangeArrowheads="1"/>
          </p:cNvSpPr>
          <p:nvPr>
            <p:ph sz="quarter" idx="1"/>
          </p:nvPr>
        </p:nvSpPr>
        <p:spPr bwMode="auto">
          <a:xfrm>
            <a:off x="457200" y="1423988"/>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2800">
                <a:solidFill>
                  <a:srgbClr val="0000FF"/>
                </a:solidFill>
              </a:rPr>
              <a:t>Muchas veces las conversaciones difíciles se enfocan en identificar quién tiene la culpa</a:t>
            </a:r>
          </a:p>
          <a:p>
            <a:r>
              <a:rPr lang="es-CO" sz="2800">
                <a:solidFill>
                  <a:srgbClr val="0000FF"/>
                </a:solidFill>
              </a:rPr>
              <a:t>Distinga entre culpa y contribución. La culpa implica juzgar, la contribución implica entender.</a:t>
            </a:r>
          </a:p>
          <a:p>
            <a:r>
              <a:rPr lang="es-CO" sz="2800">
                <a:solidFill>
                  <a:srgbClr val="0000FF"/>
                </a:solidFill>
              </a:rPr>
              <a:t>La contribución es conjunta y no busca culpar a nadie, menos a la víctima!</a:t>
            </a:r>
          </a:p>
          <a:p>
            <a:r>
              <a:rPr lang="es-CO" sz="2800">
                <a:solidFill>
                  <a:srgbClr val="0000FF"/>
                </a:solidFill>
              </a:rPr>
              <a:t>Hágase responsable de su contribución y ayude al otro a ver la suya</a:t>
            </a:r>
          </a:p>
        </p:txBody>
      </p:sp>
    </p:spTree>
    <p:extLst>
      <p:ext uri="{BB962C8B-B14F-4D97-AF65-F5344CB8AC3E}">
        <p14:creationId xmlns:p14="http://schemas.microsoft.com/office/powerpoint/2010/main" val="1389885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bwMode="auto">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s-CO" sz="3600">
                <a:solidFill>
                  <a:srgbClr val="008000"/>
                </a:solidFill>
              </a:rPr>
              <a:t>Dos formas de reconocer la propia contribución</a:t>
            </a:r>
          </a:p>
        </p:txBody>
      </p:sp>
      <p:sp>
        <p:nvSpPr>
          <p:cNvPr id="45059" name="Rectangle 3"/>
          <p:cNvSpPr>
            <a:spLocks noGrp="1" noChangeArrowheads="1"/>
          </p:cNvSpPr>
          <p:nvPr>
            <p:ph sz="quarter" idx="1"/>
          </p:nvPr>
        </p:nvSpPr>
        <p:spPr bwMode="auto">
          <a:xfrm>
            <a:off x="457200" y="1676400"/>
            <a:ext cx="8229600" cy="4495800"/>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b="1">
                <a:solidFill>
                  <a:srgbClr val="0000FF"/>
                </a:solidFill>
              </a:rPr>
              <a:t>Invertir papeles</a:t>
            </a:r>
            <a:r>
              <a:rPr lang="es-CO">
                <a:solidFill>
                  <a:srgbClr val="0000FF"/>
                </a:solidFill>
              </a:rPr>
              <a:t>. Pensar en qué dirían los otros sobre mi contribución al problema.</a:t>
            </a:r>
          </a:p>
          <a:p>
            <a:r>
              <a:rPr lang="es-CO" b="1">
                <a:solidFill>
                  <a:srgbClr val="0000FF"/>
                </a:solidFill>
              </a:rPr>
              <a:t>Tomar perspectiva</a:t>
            </a:r>
            <a:r>
              <a:rPr lang="es-CO">
                <a:solidFill>
                  <a:srgbClr val="0000FF"/>
                </a:solidFill>
              </a:rPr>
              <a:t>. Intente ver el problema como un tercero, cómo vería usted mismo este problema si fueran dos de sus amigos los que lo tuvieran. Para esto puede pedir ayuda.</a:t>
            </a:r>
          </a:p>
        </p:txBody>
      </p:sp>
    </p:spTree>
    <p:extLst>
      <p:ext uri="{BB962C8B-B14F-4D97-AF65-F5344CB8AC3E}">
        <p14:creationId xmlns:p14="http://schemas.microsoft.com/office/powerpoint/2010/main" val="36034628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bwMode="auto">
          <a:xfrm>
            <a:off x="457200" y="485775"/>
            <a:ext cx="8229600" cy="11430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8000"/>
                </a:solidFill>
              </a:rPr>
              <a:t>Actividad 4</a:t>
            </a:r>
          </a:p>
        </p:txBody>
      </p:sp>
      <p:sp>
        <p:nvSpPr>
          <p:cNvPr id="72707" name="Rectangle 3"/>
          <p:cNvSpPr>
            <a:spLocks noGrp="1" noChangeArrowheads="1"/>
          </p:cNvSpPr>
          <p:nvPr>
            <p:ph sz="quarter" idx="1"/>
          </p:nvPr>
        </p:nvSpPr>
        <p:spPr bwMode="auto">
          <a:xfrm>
            <a:off x="457200" y="1782763"/>
            <a:ext cx="8229600" cy="4525962"/>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00FF"/>
                </a:solidFill>
              </a:rPr>
              <a:t>Con ayuda de su pareja identifiquen la contribución que cada una de las partes al problema.</a:t>
            </a:r>
          </a:p>
          <a:p>
            <a:pPr lvl="1"/>
            <a:r>
              <a:rPr lang="es-CO">
                <a:solidFill>
                  <a:srgbClr val="0000FF"/>
                </a:solidFill>
              </a:rPr>
              <a:t>¿Qué hizo, o dejó de hacer cada uno(a) que contribuye a que la situación se presente.</a:t>
            </a:r>
          </a:p>
        </p:txBody>
      </p:sp>
    </p:spTree>
    <p:extLst>
      <p:ext uri="{BB962C8B-B14F-4D97-AF65-F5344CB8AC3E}">
        <p14:creationId xmlns:p14="http://schemas.microsoft.com/office/powerpoint/2010/main" val="26810595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bwMode="auto">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3200">
                <a:solidFill>
                  <a:srgbClr val="669900"/>
                </a:solidFill>
              </a:rPr>
              <a:t>LA CONVERSACIÓN DE LOS SENTIMIENTOS</a:t>
            </a:r>
          </a:p>
        </p:txBody>
      </p:sp>
      <p:sp>
        <p:nvSpPr>
          <p:cNvPr id="47107" name="Rectangle 3"/>
          <p:cNvSpPr>
            <a:spLocks noGrp="1" noChangeArrowheads="1"/>
          </p:cNvSpPr>
          <p:nvPr>
            <p:ph sz="quarter" idx="1"/>
          </p:nvPr>
        </p:nvSpPr>
        <p:spPr bwMode="auto">
          <a:xfrm>
            <a:off x="457200" y="1600200"/>
            <a:ext cx="8229600" cy="4800600"/>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s-CO" sz="2400">
                <a:solidFill>
                  <a:srgbClr val="0000FF"/>
                </a:solidFill>
              </a:rPr>
              <a:t>Tratamos de dejar los sentimientos por fuera de la conversación y no los expresamos.</a:t>
            </a:r>
          </a:p>
          <a:p>
            <a:pPr lvl="1">
              <a:lnSpc>
                <a:spcPct val="90000"/>
              </a:lnSpc>
            </a:pPr>
            <a:r>
              <a:rPr lang="es-CO" sz="2400">
                <a:solidFill>
                  <a:srgbClr val="0000FF"/>
                </a:solidFill>
              </a:rPr>
              <a:t>Pueden filtrarse o estallar en la conversación</a:t>
            </a:r>
          </a:p>
          <a:p>
            <a:pPr lvl="1">
              <a:lnSpc>
                <a:spcPct val="90000"/>
              </a:lnSpc>
            </a:pPr>
            <a:r>
              <a:rPr lang="es-CO" sz="2400">
                <a:solidFill>
                  <a:srgbClr val="0000FF"/>
                </a:solidFill>
              </a:rPr>
              <a:t>Dificultan la atención</a:t>
            </a:r>
          </a:p>
          <a:p>
            <a:pPr>
              <a:lnSpc>
                <a:spcPct val="90000"/>
              </a:lnSpc>
            </a:pPr>
            <a:r>
              <a:rPr lang="es-CO" sz="2400">
                <a:solidFill>
                  <a:srgbClr val="0000FF"/>
                </a:solidFill>
              </a:rPr>
              <a:t>Identificar los sentimientos no es fácil.</a:t>
            </a:r>
          </a:p>
          <a:p>
            <a:pPr lvl="1">
              <a:lnSpc>
                <a:spcPct val="90000"/>
              </a:lnSpc>
            </a:pPr>
            <a:r>
              <a:rPr lang="es-CO" sz="2400">
                <a:solidFill>
                  <a:srgbClr val="0000FF"/>
                </a:solidFill>
              </a:rPr>
              <a:t>Reconozca su huella emocional. ¿Cómo se manejan las emociones en mi familia? ¿Qué emociones se me dificulta admitir y cuáles no? </a:t>
            </a:r>
          </a:p>
          <a:p>
            <a:pPr lvl="1">
              <a:lnSpc>
                <a:spcPct val="90000"/>
              </a:lnSpc>
            </a:pPr>
            <a:r>
              <a:rPr lang="es-CO" sz="2400">
                <a:solidFill>
                  <a:srgbClr val="0000FF"/>
                </a:solidFill>
              </a:rPr>
              <a:t>Acepte que las emociones son normales y que buena gente puede sentir “malas” cosas</a:t>
            </a:r>
          </a:p>
          <a:p>
            <a:pPr lvl="1">
              <a:lnSpc>
                <a:spcPct val="90000"/>
              </a:lnSpc>
            </a:pPr>
            <a:endParaRPr lang="es-CO" sz="2400">
              <a:solidFill>
                <a:srgbClr val="0000FF"/>
              </a:solidFill>
            </a:endParaRPr>
          </a:p>
        </p:txBody>
      </p:sp>
    </p:spTree>
    <p:extLst>
      <p:ext uri="{BB962C8B-B14F-4D97-AF65-F5344CB8AC3E}">
        <p14:creationId xmlns:p14="http://schemas.microsoft.com/office/powerpoint/2010/main" val="25373693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bwMode="auto">
          <a:xfrm>
            <a:off x="457200" y="485775"/>
            <a:ext cx="8229600" cy="11430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8000"/>
                </a:solidFill>
              </a:rPr>
              <a:t>Actividad 5</a:t>
            </a:r>
          </a:p>
        </p:txBody>
      </p:sp>
      <p:sp>
        <p:nvSpPr>
          <p:cNvPr id="73731" name="Rectangle 3"/>
          <p:cNvSpPr>
            <a:spLocks noGrp="1" noChangeArrowheads="1"/>
          </p:cNvSpPr>
          <p:nvPr>
            <p:ph sz="quarter" idx="1"/>
          </p:nvPr>
        </p:nvSpPr>
        <p:spPr bwMode="auto">
          <a:xfrm>
            <a:off x="457200" y="1782763"/>
            <a:ext cx="8229600" cy="4525962"/>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00FF"/>
                </a:solidFill>
              </a:rPr>
              <a:t>Hablen con su compañera(o) de la forma en que usted maneja y expresa sus emociones. </a:t>
            </a:r>
          </a:p>
          <a:p>
            <a:pPr lvl="1"/>
            <a:r>
              <a:rPr lang="es-CO">
                <a:solidFill>
                  <a:srgbClr val="0000FF"/>
                </a:solidFill>
              </a:rPr>
              <a:t>¿Qué se le facilita y qué no? </a:t>
            </a:r>
          </a:p>
          <a:p>
            <a:pPr lvl="1"/>
            <a:r>
              <a:rPr lang="es-CO">
                <a:solidFill>
                  <a:srgbClr val="0000FF"/>
                </a:solidFill>
              </a:rPr>
              <a:t>¿Qué emociones le producen mayor dificultad?</a:t>
            </a:r>
          </a:p>
        </p:txBody>
      </p:sp>
    </p:spTree>
    <p:extLst>
      <p:ext uri="{BB962C8B-B14F-4D97-AF65-F5344CB8AC3E}">
        <p14:creationId xmlns:p14="http://schemas.microsoft.com/office/powerpoint/2010/main" val="4930018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8000"/>
                </a:solidFill>
              </a:rPr>
              <a:t>Actividad 1</a:t>
            </a:r>
          </a:p>
        </p:txBody>
      </p:sp>
      <p:sp>
        <p:nvSpPr>
          <p:cNvPr id="69635" name="Rectangle 3"/>
          <p:cNvSpPr>
            <a:spLocks noGrp="1" noChangeArrowheads="1"/>
          </p:cNvSpPr>
          <p:nvPr>
            <p:ph sz="quarter" idx="1"/>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00FF"/>
                </a:solidFill>
              </a:rPr>
              <a:t>En parejas, vamos a contarnos una situación de conflicto que hayamos experimentado recientemente. Debe ser algo de lo que podamos hablar en público. Ni tan simple como para ser aburrido, ni tan complejo como para causarnos emociones muy fuertes.</a:t>
            </a:r>
          </a:p>
        </p:txBody>
      </p:sp>
    </p:spTree>
    <p:extLst>
      <p:ext uri="{BB962C8B-B14F-4D97-AF65-F5344CB8AC3E}">
        <p14:creationId xmlns:p14="http://schemas.microsoft.com/office/powerpoint/2010/main" val="15341137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bwMode="auto">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3200">
                <a:solidFill>
                  <a:srgbClr val="008000"/>
                </a:solidFill>
              </a:rPr>
              <a:t>Claves para la identificación de emociones</a:t>
            </a:r>
          </a:p>
        </p:txBody>
      </p:sp>
      <p:sp>
        <p:nvSpPr>
          <p:cNvPr id="48131" name="Rectangle 3"/>
          <p:cNvSpPr>
            <a:spLocks noGrp="1" noChangeArrowheads="1"/>
          </p:cNvSpPr>
          <p:nvPr>
            <p:ph sz="quarter" idx="1"/>
          </p:nvPr>
        </p:nvSpPr>
        <p:spPr bwMode="auto">
          <a:xfrm>
            <a:off x="457200" y="1341438"/>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s-CO" sz="2800">
                <a:solidFill>
                  <a:srgbClr val="0000FF"/>
                </a:solidFill>
              </a:rPr>
              <a:t>Nuestras emociones son complejas y frecuentemente contradictorias. No basta con identificar una emoción, hay que comprender las emociones en toda su complejidad. No sólo las negativas, también las positivas</a:t>
            </a:r>
          </a:p>
          <a:p>
            <a:pPr>
              <a:lnSpc>
                <a:spcPct val="90000"/>
              </a:lnSpc>
            </a:pPr>
            <a:r>
              <a:rPr lang="es-CO" sz="2800">
                <a:solidFill>
                  <a:srgbClr val="0000FF"/>
                </a:solidFill>
              </a:rPr>
              <a:t>Las emociones están detrás de las suposiciones, los juicios y las acusaciones, ahí podemos buscarlas</a:t>
            </a:r>
          </a:p>
          <a:p>
            <a:pPr>
              <a:lnSpc>
                <a:spcPct val="90000"/>
              </a:lnSpc>
            </a:pPr>
            <a:r>
              <a:rPr lang="es-CO" sz="2800">
                <a:solidFill>
                  <a:srgbClr val="0000FF"/>
                </a:solidFill>
              </a:rPr>
              <a:t>Los sentimientos son manejables</a:t>
            </a:r>
          </a:p>
        </p:txBody>
      </p:sp>
    </p:spTree>
    <p:extLst>
      <p:ext uri="{BB962C8B-B14F-4D97-AF65-F5344CB8AC3E}">
        <p14:creationId xmlns:p14="http://schemas.microsoft.com/office/powerpoint/2010/main" val="21303379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bwMode="auto">
          <a:xfrm>
            <a:off x="457200" y="274638"/>
            <a:ext cx="8229600" cy="92233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a:solidFill>
                  <a:srgbClr val="008000"/>
                </a:solidFill>
              </a:rPr>
              <a:t>Cómo expresar las emociones</a:t>
            </a:r>
          </a:p>
        </p:txBody>
      </p:sp>
      <p:sp>
        <p:nvSpPr>
          <p:cNvPr id="49155" name="Rectangle 3"/>
          <p:cNvSpPr>
            <a:spLocks noGrp="1" noChangeArrowheads="1"/>
          </p:cNvSpPr>
          <p:nvPr>
            <p:ph sz="quarter" idx="1"/>
          </p:nvPr>
        </p:nvSpPr>
        <p:spPr bwMode="auto">
          <a:xfrm>
            <a:off x="457200" y="1341438"/>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s-CO" sz="2800">
                <a:solidFill>
                  <a:srgbClr val="0000FF"/>
                </a:solidFill>
              </a:rPr>
              <a:t>Reconozca la importancia de sus sentimientos en el problema</a:t>
            </a:r>
          </a:p>
          <a:p>
            <a:pPr>
              <a:lnSpc>
                <a:spcPct val="90000"/>
              </a:lnSpc>
            </a:pPr>
            <a:r>
              <a:rPr lang="es-CO" sz="2800">
                <a:solidFill>
                  <a:srgbClr val="0000FF"/>
                </a:solidFill>
              </a:rPr>
              <a:t>Los sentimientos no tienen que ser racionales para ser expresados</a:t>
            </a:r>
          </a:p>
          <a:p>
            <a:pPr>
              <a:lnSpc>
                <a:spcPct val="90000"/>
              </a:lnSpc>
            </a:pPr>
            <a:r>
              <a:rPr lang="es-CO" sz="2800">
                <a:solidFill>
                  <a:srgbClr val="0000FF"/>
                </a:solidFill>
              </a:rPr>
              <a:t>Exprese </a:t>
            </a:r>
            <a:r>
              <a:rPr lang="es-CO" sz="2800" b="1">
                <a:solidFill>
                  <a:srgbClr val="0000FF"/>
                </a:solidFill>
              </a:rPr>
              <a:t>todos</a:t>
            </a:r>
            <a:r>
              <a:rPr lang="es-CO" sz="2800">
                <a:solidFill>
                  <a:srgbClr val="0000FF"/>
                </a:solidFill>
              </a:rPr>
              <a:t> sus sentimientos</a:t>
            </a:r>
          </a:p>
          <a:p>
            <a:pPr>
              <a:lnSpc>
                <a:spcPct val="90000"/>
              </a:lnSpc>
            </a:pPr>
            <a:r>
              <a:rPr lang="es-CO" sz="2800">
                <a:solidFill>
                  <a:srgbClr val="0000FF"/>
                </a:solidFill>
              </a:rPr>
              <a:t>No juzgue con sus sentimientos, ni evalúe los sentimientos de los demás</a:t>
            </a:r>
          </a:p>
          <a:p>
            <a:pPr>
              <a:lnSpc>
                <a:spcPct val="90000"/>
              </a:lnSpc>
            </a:pPr>
            <a:r>
              <a:rPr lang="es-CO" sz="2800">
                <a:solidFill>
                  <a:srgbClr val="0000FF"/>
                </a:solidFill>
              </a:rPr>
              <a:t>No monopolice, sus sentimientos son tan importantes como los del otro</a:t>
            </a:r>
          </a:p>
          <a:p>
            <a:pPr>
              <a:lnSpc>
                <a:spcPct val="90000"/>
              </a:lnSpc>
            </a:pPr>
            <a:endParaRPr lang="es-CO" sz="2800">
              <a:solidFill>
                <a:srgbClr val="0000FF"/>
              </a:solidFill>
            </a:endParaRPr>
          </a:p>
        </p:txBody>
      </p:sp>
    </p:spTree>
    <p:extLst>
      <p:ext uri="{BB962C8B-B14F-4D97-AF65-F5344CB8AC3E}">
        <p14:creationId xmlns:p14="http://schemas.microsoft.com/office/powerpoint/2010/main" val="27024820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bwMode="auto">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a:solidFill>
                  <a:srgbClr val="008000"/>
                </a:solidFill>
              </a:rPr>
              <a:t>Actividad 6</a:t>
            </a:r>
          </a:p>
        </p:txBody>
      </p:sp>
      <p:sp>
        <p:nvSpPr>
          <p:cNvPr id="50179" name="Rectangle 3"/>
          <p:cNvSpPr>
            <a:spLocks noGrp="1" noChangeArrowheads="1"/>
          </p:cNvSpPr>
          <p:nvPr>
            <p:ph sz="quarter" idx="1"/>
          </p:nvPr>
        </p:nvSpPr>
        <p:spPr bwMode="auto">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2800">
                <a:solidFill>
                  <a:srgbClr val="0000FF"/>
                </a:solidFill>
              </a:rPr>
              <a:t>Identifiquen las emociones de las situaciones que vienen analizando, tanto las propias como las del otro y las personas involucradas.</a:t>
            </a:r>
          </a:p>
          <a:p>
            <a:r>
              <a:rPr lang="es-CO" sz="2800">
                <a:solidFill>
                  <a:srgbClr val="0000FF"/>
                </a:solidFill>
              </a:rPr>
              <a:t>Traten de identificar la mayor variedad de emociones, tanto positivas como negativas.</a:t>
            </a:r>
          </a:p>
          <a:p>
            <a:r>
              <a:rPr lang="es-CO" sz="2800">
                <a:solidFill>
                  <a:srgbClr val="0000FF"/>
                </a:solidFill>
              </a:rPr>
              <a:t>Identifiquen el rol de estas emociones en el problema</a:t>
            </a:r>
          </a:p>
        </p:txBody>
      </p:sp>
    </p:spTree>
    <p:extLst>
      <p:ext uri="{BB962C8B-B14F-4D97-AF65-F5344CB8AC3E}">
        <p14:creationId xmlns:p14="http://schemas.microsoft.com/office/powerpoint/2010/main" val="16194727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bwMode="auto">
          <a:xfrm>
            <a:off x="457200" y="274638"/>
            <a:ext cx="8229600" cy="70643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3200">
                <a:solidFill>
                  <a:srgbClr val="008000"/>
                </a:solidFill>
              </a:rPr>
              <a:t>LA CONVERSACIÓN DE LA IDENTIDAD</a:t>
            </a:r>
          </a:p>
        </p:txBody>
      </p:sp>
      <p:sp>
        <p:nvSpPr>
          <p:cNvPr id="51203" name="Rectangle 3"/>
          <p:cNvSpPr>
            <a:spLocks noGrp="1" noChangeArrowheads="1"/>
          </p:cNvSpPr>
          <p:nvPr>
            <p:ph sz="quarter" idx="1"/>
          </p:nvPr>
        </p:nvSpPr>
        <p:spPr bwMode="auto">
          <a:xfrm>
            <a:off x="457200" y="1196975"/>
            <a:ext cx="8229600" cy="4525963"/>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s-CO" sz="2800">
                <a:solidFill>
                  <a:srgbClr val="0000FF"/>
                </a:solidFill>
              </a:rPr>
              <a:t>Tres identidades fundamentales:</a:t>
            </a:r>
          </a:p>
          <a:p>
            <a:pPr lvl="1">
              <a:lnSpc>
                <a:spcPct val="90000"/>
              </a:lnSpc>
            </a:pPr>
            <a:r>
              <a:rPr lang="es-CO" sz="2400">
                <a:solidFill>
                  <a:srgbClr val="0000FF"/>
                </a:solidFill>
              </a:rPr>
              <a:t>¿Soy competente?</a:t>
            </a:r>
          </a:p>
          <a:p>
            <a:pPr lvl="1">
              <a:lnSpc>
                <a:spcPct val="90000"/>
              </a:lnSpc>
            </a:pPr>
            <a:r>
              <a:rPr lang="es-CO" sz="2400">
                <a:solidFill>
                  <a:srgbClr val="0000FF"/>
                </a:solidFill>
              </a:rPr>
              <a:t>¿Soy buena persona?</a:t>
            </a:r>
          </a:p>
          <a:p>
            <a:pPr lvl="1">
              <a:lnSpc>
                <a:spcPct val="90000"/>
              </a:lnSpc>
            </a:pPr>
            <a:r>
              <a:rPr lang="es-CO" sz="2400">
                <a:solidFill>
                  <a:srgbClr val="0000FF"/>
                </a:solidFill>
              </a:rPr>
              <a:t>¿Soy una persona que se puede querer?</a:t>
            </a:r>
          </a:p>
          <a:p>
            <a:pPr>
              <a:lnSpc>
                <a:spcPct val="90000"/>
              </a:lnSpc>
            </a:pPr>
            <a:r>
              <a:rPr lang="es-CO" sz="2800">
                <a:solidFill>
                  <a:srgbClr val="0000FF"/>
                </a:solidFill>
              </a:rPr>
              <a:t>Ver amenazada nuestra identidad nos hace perder el equilibrio, nos podemos sentir desorientados, sin saber qué pasa o que hacer.</a:t>
            </a:r>
          </a:p>
          <a:p>
            <a:pPr>
              <a:lnSpc>
                <a:spcPct val="90000"/>
              </a:lnSpc>
            </a:pPr>
            <a:r>
              <a:rPr lang="es-CO" sz="2800">
                <a:solidFill>
                  <a:srgbClr val="0000FF"/>
                </a:solidFill>
              </a:rPr>
              <a:t>Nos podemos sentir atacados y entonces nos defendemos</a:t>
            </a:r>
          </a:p>
        </p:txBody>
      </p:sp>
    </p:spTree>
    <p:extLst>
      <p:ext uri="{BB962C8B-B14F-4D97-AF65-F5344CB8AC3E}">
        <p14:creationId xmlns:p14="http://schemas.microsoft.com/office/powerpoint/2010/main" val="7988462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bwMode="auto">
          <a:xfrm>
            <a:off x="457200" y="274638"/>
            <a:ext cx="8229600" cy="85090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4000">
                <a:solidFill>
                  <a:srgbClr val="008000"/>
                </a:solidFill>
              </a:rPr>
              <a:t>Identidades vulnerables</a:t>
            </a:r>
          </a:p>
        </p:txBody>
      </p:sp>
      <p:sp>
        <p:nvSpPr>
          <p:cNvPr id="52227" name="Rectangle 3"/>
          <p:cNvSpPr>
            <a:spLocks noGrp="1" noChangeArrowheads="1"/>
          </p:cNvSpPr>
          <p:nvPr>
            <p:ph sz="quarter" idx="1"/>
          </p:nvPr>
        </p:nvSpPr>
        <p:spPr bwMode="auto">
          <a:xfrm>
            <a:off x="457200" y="1341438"/>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s-CO">
                <a:solidFill>
                  <a:srgbClr val="0000FF"/>
                </a:solidFill>
              </a:rPr>
              <a:t>El síndrome del todo o nada</a:t>
            </a:r>
          </a:p>
          <a:p>
            <a:pPr lvl="1">
              <a:lnSpc>
                <a:spcPct val="90000"/>
              </a:lnSpc>
            </a:pPr>
            <a:r>
              <a:rPr lang="es-CO">
                <a:solidFill>
                  <a:srgbClr val="0000FF"/>
                </a:solidFill>
              </a:rPr>
              <a:t>No podemos ser malos o cometer errores</a:t>
            </a:r>
          </a:p>
          <a:p>
            <a:pPr lvl="1">
              <a:lnSpc>
                <a:spcPct val="90000"/>
              </a:lnSpc>
            </a:pPr>
            <a:r>
              <a:rPr lang="es-CO">
                <a:solidFill>
                  <a:srgbClr val="0000FF"/>
                </a:solidFill>
              </a:rPr>
              <a:t>Si cometemos un error o tenemos una mala intención, entonces nos convertimos en personas completamente malas</a:t>
            </a:r>
          </a:p>
          <a:p>
            <a:pPr lvl="1">
              <a:lnSpc>
                <a:spcPct val="90000"/>
              </a:lnSpc>
            </a:pPr>
            <a:endParaRPr lang="es-CO">
              <a:solidFill>
                <a:srgbClr val="0000FF"/>
              </a:solidFill>
            </a:endParaRPr>
          </a:p>
          <a:p>
            <a:pPr algn="ctr">
              <a:lnSpc>
                <a:spcPct val="90000"/>
              </a:lnSpc>
              <a:buFontTx/>
              <a:buNone/>
            </a:pPr>
            <a:r>
              <a:rPr lang="es-CO" b="1" i="1">
                <a:solidFill>
                  <a:srgbClr val="0000FF"/>
                </a:solidFill>
              </a:rPr>
              <a:t>¿Hasta qué punto los comentarios </a:t>
            </a:r>
          </a:p>
          <a:p>
            <a:pPr algn="ctr">
              <a:lnSpc>
                <a:spcPct val="90000"/>
              </a:lnSpc>
              <a:buFontTx/>
              <a:buNone/>
            </a:pPr>
            <a:r>
              <a:rPr lang="es-CO" b="1" i="1">
                <a:solidFill>
                  <a:srgbClr val="0000FF"/>
                </a:solidFill>
              </a:rPr>
              <a:t>ajenos definen quiénes somos?</a:t>
            </a:r>
          </a:p>
        </p:txBody>
      </p:sp>
    </p:spTree>
    <p:extLst>
      <p:ext uri="{BB962C8B-B14F-4D97-AF65-F5344CB8AC3E}">
        <p14:creationId xmlns:p14="http://schemas.microsoft.com/office/powerpoint/2010/main" val="18486696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bwMode="auto">
          <a:xfrm>
            <a:off x="457200" y="274638"/>
            <a:ext cx="8229600" cy="777875"/>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4000">
                <a:solidFill>
                  <a:srgbClr val="008000"/>
                </a:solidFill>
              </a:rPr>
              <a:t>Afirme su identidad</a:t>
            </a:r>
          </a:p>
        </p:txBody>
      </p:sp>
      <p:sp>
        <p:nvSpPr>
          <p:cNvPr id="53251" name="Rectangle 3"/>
          <p:cNvSpPr>
            <a:spLocks noGrp="1" noChangeArrowheads="1"/>
          </p:cNvSpPr>
          <p:nvPr>
            <p:ph sz="quarter" idx="1"/>
          </p:nvPr>
        </p:nvSpPr>
        <p:spPr bwMode="auto">
          <a:xfrm>
            <a:off x="457200" y="1268413"/>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2800">
                <a:solidFill>
                  <a:srgbClr val="0000FF"/>
                </a:solidFill>
              </a:rPr>
              <a:t>Tome conciencia de sus rasgos de identidad</a:t>
            </a:r>
          </a:p>
          <a:p>
            <a:r>
              <a:rPr lang="es-CO" sz="2800">
                <a:solidFill>
                  <a:srgbClr val="0000FF"/>
                </a:solidFill>
              </a:rPr>
              <a:t>Enriquezca su identidad, reconozca matices y contradicciones</a:t>
            </a:r>
          </a:p>
          <a:p>
            <a:r>
              <a:rPr lang="es-CO" sz="2800">
                <a:solidFill>
                  <a:srgbClr val="0000FF"/>
                </a:solidFill>
              </a:rPr>
              <a:t>Acepte que:</a:t>
            </a:r>
          </a:p>
          <a:p>
            <a:pPr lvl="1"/>
            <a:r>
              <a:rPr lang="es-CO" sz="2400">
                <a:solidFill>
                  <a:srgbClr val="0000FF"/>
                </a:solidFill>
              </a:rPr>
              <a:t>Usted comete y cometerá errores</a:t>
            </a:r>
          </a:p>
          <a:p>
            <a:pPr lvl="1"/>
            <a:r>
              <a:rPr lang="es-CO" sz="2400">
                <a:solidFill>
                  <a:srgbClr val="0000FF"/>
                </a:solidFill>
              </a:rPr>
              <a:t>Sus intenciones no son simples</a:t>
            </a:r>
          </a:p>
          <a:p>
            <a:pPr lvl="1"/>
            <a:r>
              <a:rPr lang="es-CO" sz="2400">
                <a:solidFill>
                  <a:srgbClr val="0000FF"/>
                </a:solidFill>
              </a:rPr>
              <a:t>Usted ha contribuido al problema</a:t>
            </a:r>
          </a:p>
          <a:p>
            <a:r>
              <a:rPr lang="es-CO" sz="2800">
                <a:solidFill>
                  <a:srgbClr val="0000FF"/>
                </a:solidFill>
              </a:rPr>
              <a:t>La identidad del otro también está involucrada</a:t>
            </a:r>
          </a:p>
        </p:txBody>
      </p:sp>
    </p:spTree>
    <p:extLst>
      <p:ext uri="{BB962C8B-B14F-4D97-AF65-F5344CB8AC3E}">
        <p14:creationId xmlns:p14="http://schemas.microsoft.com/office/powerpoint/2010/main" val="13017670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bwMode="auto">
          <a:xfrm>
            <a:off x="457200" y="274638"/>
            <a:ext cx="8229600" cy="850900"/>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a:solidFill>
                  <a:srgbClr val="008000"/>
                </a:solidFill>
              </a:rPr>
              <a:t>Actividad 7</a:t>
            </a:r>
          </a:p>
        </p:txBody>
      </p:sp>
      <p:sp>
        <p:nvSpPr>
          <p:cNvPr id="54275" name="Rectangle 3"/>
          <p:cNvSpPr>
            <a:spLocks noGrp="1" noChangeArrowheads="1"/>
          </p:cNvSpPr>
          <p:nvPr>
            <p:ph sz="quarter" idx="1"/>
          </p:nvPr>
        </p:nvSpPr>
        <p:spPr bwMode="auto">
          <a:xfrm>
            <a:off x="457200" y="1341438"/>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2800">
                <a:solidFill>
                  <a:srgbClr val="0000FF"/>
                </a:solidFill>
              </a:rPr>
              <a:t>Hablen con su compañera(o) de los rasgos de su identidad que son importantes para usted. Qué lo define como persona y qué no tolera que le cuestionen.</a:t>
            </a:r>
          </a:p>
          <a:p>
            <a:r>
              <a:rPr lang="es-CO" sz="2800">
                <a:solidFill>
                  <a:srgbClr val="0000FF"/>
                </a:solidFill>
              </a:rPr>
              <a:t>Identifiquen cómo su identidad y la del otro entran en juego dentro de la situación</a:t>
            </a:r>
          </a:p>
          <a:p>
            <a:r>
              <a:rPr lang="es-CO" sz="2800">
                <a:solidFill>
                  <a:srgbClr val="0000FF"/>
                </a:solidFill>
              </a:rPr>
              <a:t>Intenten comprender las amenazas a su identidad y a la del otro.</a:t>
            </a:r>
          </a:p>
        </p:txBody>
      </p:sp>
    </p:spTree>
    <p:extLst>
      <p:ext uri="{BB962C8B-B14F-4D97-AF65-F5344CB8AC3E}">
        <p14:creationId xmlns:p14="http://schemas.microsoft.com/office/powerpoint/2010/main" val="3432139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bwMode="auto">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4000">
                <a:solidFill>
                  <a:srgbClr val="008000"/>
                </a:solidFill>
              </a:rPr>
              <a:t>¿Qué es una conversación difícil?</a:t>
            </a:r>
          </a:p>
        </p:txBody>
      </p:sp>
      <p:sp>
        <p:nvSpPr>
          <p:cNvPr id="34819" name="Rectangle 3"/>
          <p:cNvSpPr>
            <a:spLocks noGrp="1" noChangeArrowheads="1"/>
          </p:cNvSpPr>
          <p:nvPr>
            <p:ph sz="quarter" idx="1"/>
          </p:nvPr>
        </p:nvSpPr>
        <p:spPr bwMode="auto">
          <a:xfrm>
            <a:off x="457200" y="1196975"/>
            <a:ext cx="8229600" cy="4525963"/>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MX" sz="2800">
                <a:solidFill>
                  <a:srgbClr val="0000FF"/>
                </a:solidFill>
              </a:rPr>
              <a:t>Una conversación difícil es aquella que nos parece incómoda o complicada, que no sabemos bien cómo afrontar.</a:t>
            </a:r>
          </a:p>
          <a:p>
            <a:r>
              <a:rPr lang="es-MX" sz="2800">
                <a:solidFill>
                  <a:srgbClr val="0000FF"/>
                </a:solidFill>
              </a:rPr>
              <a:t>Una conversación difícil nos pone en el dilema de si debemos quedarnos callados o afrontar la situación y sus consecuencias.</a:t>
            </a:r>
          </a:p>
          <a:p>
            <a:r>
              <a:rPr lang="es-MX" sz="2800">
                <a:solidFill>
                  <a:srgbClr val="0000FF"/>
                </a:solidFill>
              </a:rPr>
              <a:t>Decir algo difícil es como lanzar una granada de mano, no se puede lanzar con tacto ni eludir las consecuencias. </a:t>
            </a:r>
            <a:endParaRPr lang="es-CO" sz="2800">
              <a:solidFill>
                <a:srgbClr val="0000FF"/>
              </a:solidFill>
            </a:endParaRPr>
          </a:p>
        </p:txBody>
      </p:sp>
    </p:spTree>
    <p:extLst>
      <p:ext uri="{BB962C8B-B14F-4D97-AF65-F5344CB8AC3E}">
        <p14:creationId xmlns:p14="http://schemas.microsoft.com/office/powerpoint/2010/main" val="18942175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bwMode="auto">
          <a:xfrm>
            <a:off x="457200" y="274638"/>
            <a:ext cx="8229600" cy="777875"/>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a:solidFill>
                  <a:srgbClr val="008000"/>
                </a:solidFill>
              </a:rPr>
              <a:t>Por ejemplo…</a:t>
            </a:r>
          </a:p>
        </p:txBody>
      </p:sp>
      <p:sp>
        <p:nvSpPr>
          <p:cNvPr id="35843" name="Rectangle 3"/>
          <p:cNvSpPr>
            <a:spLocks noGrp="1" noChangeArrowheads="1"/>
          </p:cNvSpPr>
          <p:nvPr>
            <p:ph sz="quarter" idx="1"/>
          </p:nvPr>
        </p:nvSpPr>
        <p:spPr bwMode="auto">
          <a:xfrm>
            <a:off x="457200" y="1268413"/>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914400"/>
            <a:r>
              <a:rPr lang="es-CO" sz="2800">
                <a:solidFill>
                  <a:srgbClr val="0000FF"/>
                </a:solidFill>
              </a:rPr>
              <a:t>Pedir un aumento</a:t>
            </a:r>
          </a:p>
          <a:p>
            <a:pPr marL="914400"/>
            <a:r>
              <a:rPr lang="es-CO" sz="2800">
                <a:solidFill>
                  <a:srgbClr val="0000FF"/>
                </a:solidFill>
              </a:rPr>
              <a:t>Dar malas noticias</a:t>
            </a:r>
          </a:p>
          <a:p>
            <a:pPr marL="914400"/>
            <a:r>
              <a:rPr lang="es-CO" sz="2800">
                <a:solidFill>
                  <a:srgbClr val="0000FF"/>
                </a:solidFill>
              </a:rPr>
              <a:t>Hacer un reclamo</a:t>
            </a:r>
          </a:p>
          <a:p>
            <a:pPr marL="914400"/>
            <a:r>
              <a:rPr lang="es-CO" sz="2800">
                <a:solidFill>
                  <a:srgbClr val="0000FF"/>
                </a:solidFill>
              </a:rPr>
              <a:t>Recibir un reclamo</a:t>
            </a:r>
          </a:p>
          <a:p>
            <a:pPr marL="914400"/>
            <a:r>
              <a:rPr lang="es-CO" sz="2800">
                <a:solidFill>
                  <a:srgbClr val="0000FF"/>
                </a:solidFill>
              </a:rPr>
              <a:t>Terminar una relación</a:t>
            </a:r>
          </a:p>
          <a:p>
            <a:pPr marL="914400"/>
            <a:r>
              <a:rPr lang="es-CO" sz="2800">
                <a:solidFill>
                  <a:srgbClr val="0000FF"/>
                </a:solidFill>
              </a:rPr>
              <a:t>Hacer una crítica</a:t>
            </a:r>
          </a:p>
          <a:p>
            <a:pPr marL="914400"/>
            <a:r>
              <a:rPr lang="es-CO" sz="2800">
                <a:solidFill>
                  <a:srgbClr val="0000FF"/>
                </a:solidFill>
              </a:rPr>
              <a:t>Decir no…</a:t>
            </a:r>
          </a:p>
        </p:txBody>
      </p:sp>
    </p:spTree>
    <p:extLst>
      <p:ext uri="{BB962C8B-B14F-4D97-AF65-F5344CB8AC3E}">
        <p14:creationId xmlns:p14="http://schemas.microsoft.com/office/powerpoint/2010/main" val="2624470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8000"/>
                </a:solidFill>
              </a:rPr>
              <a:t>Un ejemplo</a:t>
            </a:r>
          </a:p>
        </p:txBody>
      </p:sp>
      <p:sp>
        <p:nvSpPr>
          <p:cNvPr id="70659" name="Rectangle 3"/>
          <p:cNvSpPr>
            <a:spLocks noGrp="1" noChangeArrowheads="1"/>
          </p:cNvSpPr>
          <p:nvPr>
            <p:ph sz="quarter" idx="1"/>
          </p:nvPr>
        </p:nvSpPr>
        <p:spPr bwMode="auto">
          <a:xfrm>
            <a:off x="457200" y="1268413"/>
            <a:ext cx="8229600" cy="4176712"/>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CO">
                <a:solidFill>
                  <a:srgbClr val="0000FF"/>
                </a:solidFill>
              </a:rPr>
              <a:t>Desde hace un tiempo una de sus compañeras de trabajo no hace sino criticar lo que usted dice en las reuniones, usted está muy cansado con esta situación y en la última reunión le dijo desesperada(o): “</a:t>
            </a:r>
            <a:r>
              <a:rPr lang="es-CO" i="1">
                <a:solidFill>
                  <a:srgbClr val="0000FF"/>
                </a:solidFill>
              </a:rPr>
              <a:t>ya no me aguanto más su actitud, usted no hace sino criticar y nunca propone nada</a:t>
            </a:r>
            <a:r>
              <a:rPr lang="es-CO">
                <a:solidFill>
                  <a:srgbClr val="0000FF"/>
                </a:solidFill>
              </a:rPr>
              <a:t>”  </a:t>
            </a:r>
          </a:p>
        </p:txBody>
      </p:sp>
    </p:spTree>
    <p:extLst>
      <p:ext uri="{BB962C8B-B14F-4D97-AF65-F5344CB8AC3E}">
        <p14:creationId xmlns:p14="http://schemas.microsoft.com/office/powerpoint/2010/main" val="24385359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bwMode="auto">
          <a:xfrm>
            <a:off x="457200" y="274638"/>
            <a:ext cx="8229600" cy="777875"/>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4000">
                <a:solidFill>
                  <a:srgbClr val="008000"/>
                </a:solidFill>
              </a:rPr>
              <a:t>Hay más de lo que se dice</a:t>
            </a:r>
          </a:p>
        </p:txBody>
      </p:sp>
      <p:sp>
        <p:nvSpPr>
          <p:cNvPr id="36867" name="Rectangle 3"/>
          <p:cNvSpPr>
            <a:spLocks noGrp="1" noChangeArrowheads="1"/>
          </p:cNvSpPr>
          <p:nvPr>
            <p:ph sz="quarter" idx="1"/>
          </p:nvPr>
        </p:nvSpPr>
        <p:spPr bwMode="auto">
          <a:xfrm>
            <a:off x="457200" y="1268413"/>
            <a:ext cx="8229600" cy="4495800"/>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r>
              <a:rPr lang="es-CO">
                <a:solidFill>
                  <a:srgbClr val="0000FF"/>
                </a:solidFill>
              </a:rPr>
              <a:t>En una conversación difícil realmente se llevan a cabo tres tipos de conversaciones:</a:t>
            </a:r>
          </a:p>
          <a:p>
            <a:pPr marL="0" indent="0">
              <a:buFontTx/>
              <a:buNone/>
            </a:pPr>
            <a:endParaRPr lang="es-CO">
              <a:solidFill>
                <a:srgbClr val="0000FF"/>
              </a:solidFill>
            </a:endParaRPr>
          </a:p>
          <a:p>
            <a:pPr marL="0" indent="0"/>
            <a:r>
              <a:rPr lang="es-CO">
                <a:solidFill>
                  <a:srgbClr val="008000"/>
                </a:solidFill>
              </a:rPr>
              <a:t>La conversación del ¿qué pasó?</a:t>
            </a:r>
          </a:p>
          <a:p>
            <a:pPr marL="0" indent="0"/>
            <a:r>
              <a:rPr lang="es-CO">
                <a:solidFill>
                  <a:srgbClr val="008000"/>
                </a:solidFill>
              </a:rPr>
              <a:t>La conversación sobre los sentimientos y</a:t>
            </a:r>
          </a:p>
          <a:p>
            <a:pPr marL="0" indent="0"/>
            <a:r>
              <a:rPr lang="es-CO">
                <a:solidFill>
                  <a:srgbClr val="008000"/>
                </a:solidFill>
              </a:rPr>
              <a:t>La conversación sobre la identidad</a:t>
            </a:r>
          </a:p>
        </p:txBody>
      </p:sp>
    </p:spTree>
    <p:extLst>
      <p:ext uri="{BB962C8B-B14F-4D97-AF65-F5344CB8AC3E}">
        <p14:creationId xmlns:p14="http://schemas.microsoft.com/office/powerpoint/2010/main" val="1179423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bwMode="auto">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3200">
                <a:solidFill>
                  <a:srgbClr val="008000"/>
                </a:solidFill>
              </a:rPr>
              <a:t>LA CONVERSACIÓN DEL </a:t>
            </a:r>
            <a:br>
              <a:rPr lang="es-CO" sz="3200">
                <a:solidFill>
                  <a:srgbClr val="008000"/>
                </a:solidFill>
              </a:rPr>
            </a:br>
            <a:r>
              <a:rPr lang="es-CO" sz="3200">
                <a:solidFill>
                  <a:srgbClr val="008000"/>
                </a:solidFill>
              </a:rPr>
              <a:t>¿QUÉ PASÓ?</a:t>
            </a:r>
          </a:p>
        </p:txBody>
      </p:sp>
      <p:sp>
        <p:nvSpPr>
          <p:cNvPr id="37891" name="Rectangle 3"/>
          <p:cNvSpPr>
            <a:spLocks noGrp="1" noChangeArrowheads="1"/>
          </p:cNvSpPr>
          <p:nvPr>
            <p:ph sz="quarter" idx="1"/>
          </p:nvPr>
        </p:nvSpPr>
        <p:spPr bwMode="auto">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MX">
                <a:solidFill>
                  <a:srgbClr val="0000FF"/>
                </a:solidFill>
              </a:rPr>
              <a:t>¿Cuál es la historia aquí? </a:t>
            </a:r>
          </a:p>
          <a:p>
            <a:r>
              <a:rPr lang="es-MX">
                <a:solidFill>
                  <a:srgbClr val="0000FF"/>
                </a:solidFill>
              </a:rPr>
              <a:t>Por lo general en una conversación difícil </a:t>
            </a:r>
            <a:r>
              <a:rPr lang="es-MX" b="1">
                <a:solidFill>
                  <a:srgbClr val="0000FF"/>
                </a:solidFill>
              </a:rPr>
              <a:t>no hay acuerdo</a:t>
            </a:r>
            <a:r>
              <a:rPr lang="es-MX">
                <a:solidFill>
                  <a:srgbClr val="0000FF"/>
                </a:solidFill>
              </a:rPr>
              <a:t> sobre lo que pasó o debió pasar, se encuentran </a:t>
            </a:r>
            <a:r>
              <a:rPr lang="es-MX" b="1">
                <a:solidFill>
                  <a:srgbClr val="0000FF"/>
                </a:solidFill>
              </a:rPr>
              <a:t>diferentes versiones</a:t>
            </a:r>
            <a:r>
              <a:rPr lang="es-MX">
                <a:solidFill>
                  <a:srgbClr val="0000FF"/>
                </a:solidFill>
              </a:rPr>
              <a:t> sobre quién tiene razón y suponemos que nosotros tenemos la verdad y el otro se equivoca</a:t>
            </a:r>
            <a:endParaRPr lang="es-CO">
              <a:solidFill>
                <a:srgbClr val="0000FF"/>
              </a:solidFill>
            </a:endParaRPr>
          </a:p>
        </p:txBody>
      </p:sp>
    </p:spTree>
    <p:extLst>
      <p:ext uri="{BB962C8B-B14F-4D97-AF65-F5344CB8AC3E}">
        <p14:creationId xmlns:p14="http://schemas.microsoft.com/office/powerpoint/2010/main" val="2263887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bwMode="auto">
          <a:xfrm>
            <a:off x="457200" y="274638"/>
            <a:ext cx="8229600" cy="633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s-CO" sz="4000">
                <a:solidFill>
                  <a:srgbClr val="008000"/>
                </a:solidFill>
              </a:rPr>
              <a:t>Error 1: Presunción de la verdad</a:t>
            </a:r>
          </a:p>
        </p:txBody>
      </p:sp>
      <p:sp>
        <p:nvSpPr>
          <p:cNvPr id="38915" name="Rectangle 3"/>
          <p:cNvSpPr>
            <a:spLocks noGrp="1" noChangeArrowheads="1"/>
          </p:cNvSpPr>
          <p:nvPr>
            <p:ph sz="quarter" idx="1"/>
          </p:nvPr>
        </p:nvSpPr>
        <p:spPr bwMode="auto">
          <a:xfrm>
            <a:off x="457200" y="1423988"/>
            <a:ext cx="8229600" cy="4525962"/>
          </a:xfrm>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2800">
                <a:solidFill>
                  <a:srgbClr val="0000FF"/>
                </a:solidFill>
              </a:rPr>
              <a:t>Discutimos porque pensamos que tenemos la razón. Estas discusiones NO son útiles porque:</a:t>
            </a:r>
          </a:p>
          <a:p>
            <a:pPr lvl="1"/>
            <a:r>
              <a:rPr lang="es-MX" sz="2400">
                <a:solidFill>
                  <a:srgbClr val="0000FF"/>
                </a:solidFill>
              </a:rPr>
              <a:t>Pensamos que los demás son el problema </a:t>
            </a:r>
          </a:p>
          <a:p>
            <a:pPr lvl="1"/>
            <a:r>
              <a:rPr lang="es-MX" sz="2400">
                <a:solidFill>
                  <a:srgbClr val="0000FF"/>
                </a:solidFill>
              </a:rPr>
              <a:t>Los otros piensan que nosotros somos el problema</a:t>
            </a:r>
          </a:p>
          <a:p>
            <a:pPr lvl="1"/>
            <a:r>
              <a:rPr lang="es-MX" sz="2400">
                <a:solidFill>
                  <a:srgbClr val="0000FF"/>
                </a:solidFill>
              </a:rPr>
              <a:t>La versión de cada uno tiene sentido para si mismo</a:t>
            </a:r>
          </a:p>
          <a:p>
            <a:pPr lvl="1"/>
            <a:r>
              <a:rPr lang="es-MX" sz="2400">
                <a:solidFill>
                  <a:srgbClr val="0000FF"/>
                </a:solidFill>
              </a:rPr>
              <a:t>Cada uno intenta imponer su punto de vista</a:t>
            </a:r>
          </a:p>
          <a:p>
            <a:pPr lvl="1"/>
            <a:r>
              <a:rPr lang="es-CO" sz="2400">
                <a:solidFill>
                  <a:srgbClr val="0000FF"/>
                </a:solidFill>
              </a:rPr>
              <a:t>Discutir nos impide explorar la versión de los demás</a:t>
            </a:r>
          </a:p>
          <a:p>
            <a:pPr lvl="1"/>
            <a:r>
              <a:rPr lang="es-CO" sz="2400">
                <a:solidFill>
                  <a:srgbClr val="0000FF"/>
                </a:solidFill>
              </a:rPr>
              <a:t>La discusión sin comprensión no es persuasiva</a:t>
            </a:r>
          </a:p>
        </p:txBody>
      </p:sp>
    </p:spTree>
    <p:extLst>
      <p:ext uri="{BB962C8B-B14F-4D97-AF65-F5344CB8AC3E}">
        <p14:creationId xmlns:p14="http://schemas.microsoft.com/office/powerpoint/2010/main" val="26151379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8915">
                                            <p:bg/>
                                          </p:spTgt>
                                        </p:tgtEl>
                                        <p:attrNameLst>
                                          <p:attrName>style.visibility</p:attrName>
                                        </p:attrNameLst>
                                      </p:cBhvr>
                                      <p:to>
                                        <p:strVal val="visible"/>
                                      </p:to>
                                    </p:set>
                                    <p:animEffect transition="in" filter="box(in)">
                                      <p:cBhvr>
                                        <p:cTn id="7" dur="500"/>
                                        <p:tgtEl>
                                          <p:spTgt spid="38915">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Effect transition="in" filter="box(in)">
                                      <p:cBhvr>
                                        <p:cTn id="12" dur="500"/>
                                        <p:tgtEl>
                                          <p:spTgt spid="3891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8915">
                                            <p:txEl>
                                              <p:pRg st="1" end="1"/>
                                            </p:txEl>
                                          </p:spTgt>
                                        </p:tgtEl>
                                        <p:attrNameLst>
                                          <p:attrName>style.visibility</p:attrName>
                                        </p:attrNameLst>
                                      </p:cBhvr>
                                      <p:to>
                                        <p:strVal val="visible"/>
                                      </p:to>
                                    </p:set>
                                    <p:animEffect transition="in" filter="box(in)">
                                      <p:cBhvr>
                                        <p:cTn id="17" dur="500"/>
                                        <p:tgtEl>
                                          <p:spTgt spid="3891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8915">
                                            <p:txEl>
                                              <p:pRg st="2" end="2"/>
                                            </p:txEl>
                                          </p:spTgt>
                                        </p:tgtEl>
                                        <p:attrNameLst>
                                          <p:attrName>style.visibility</p:attrName>
                                        </p:attrNameLst>
                                      </p:cBhvr>
                                      <p:to>
                                        <p:strVal val="visible"/>
                                      </p:to>
                                    </p:set>
                                    <p:animEffect transition="in" filter="box(in)">
                                      <p:cBhvr>
                                        <p:cTn id="22" dur="500"/>
                                        <p:tgtEl>
                                          <p:spTgt spid="3891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8915">
                                            <p:txEl>
                                              <p:pRg st="3" end="3"/>
                                            </p:txEl>
                                          </p:spTgt>
                                        </p:tgtEl>
                                        <p:attrNameLst>
                                          <p:attrName>style.visibility</p:attrName>
                                        </p:attrNameLst>
                                      </p:cBhvr>
                                      <p:to>
                                        <p:strVal val="visible"/>
                                      </p:to>
                                    </p:set>
                                    <p:animEffect transition="in" filter="box(in)">
                                      <p:cBhvr>
                                        <p:cTn id="27" dur="500"/>
                                        <p:tgtEl>
                                          <p:spTgt spid="3891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8915">
                                            <p:txEl>
                                              <p:pRg st="4" end="4"/>
                                            </p:txEl>
                                          </p:spTgt>
                                        </p:tgtEl>
                                        <p:attrNameLst>
                                          <p:attrName>style.visibility</p:attrName>
                                        </p:attrNameLst>
                                      </p:cBhvr>
                                      <p:to>
                                        <p:strVal val="visible"/>
                                      </p:to>
                                    </p:set>
                                    <p:animEffect transition="in" filter="box(in)">
                                      <p:cBhvr>
                                        <p:cTn id="32" dur="500"/>
                                        <p:tgtEl>
                                          <p:spTgt spid="38915">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8915">
                                            <p:txEl>
                                              <p:pRg st="5" end="5"/>
                                            </p:txEl>
                                          </p:spTgt>
                                        </p:tgtEl>
                                        <p:attrNameLst>
                                          <p:attrName>style.visibility</p:attrName>
                                        </p:attrNameLst>
                                      </p:cBhvr>
                                      <p:to>
                                        <p:strVal val="visible"/>
                                      </p:to>
                                    </p:set>
                                    <p:animEffect transition="in" filter="box(in)">
                                      <p:cBhvr>
                                        <p:cTn id="37" dur="500"/>
                                        <p:tgtEl>
                                          <p:spTgt spid="38915">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8915">
                                            <p:txEl>
                                              <p:pRg st="6" end="6"/>
                                            </p:txEl>
                                          </p:spTgt>
                                        </p:tgtEl>
                                        <p:attrNameLst>
                                          <p:attrName>style.visibility</p:attrName>
                                        </p:attrNameLst>
                                      </p:cBhvr>
                                      <p:to>
                                        <p:strVal val="visible"/>
                                      </p:to>
                                    </p:set>
                                    <p:animEffect transition="in" filter="box(in)">
                                      <p:cBhvr>
                                        <p:cTn id="42" dur="500"/>
                                        <p:tgtEl>
                                          <p:spTgt spid="389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bwMode="auto">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s-CO" sz="3600">
                <a:solidFill>
                  <a:srgbClr val="008000"/>
                </a:solidFill>
              </a:rPr>
              <a:t>¿Por qué cada uno ve las cosas de forma diferente?</a:t>
            </a:r>
          </a:p>
        </p:txBody>
      </p:sp>
      <p:sp>
        <p:nvSpPr>
          <p:cNvPr id="39939" name="Rectangle 3"/>
          <p:cNvSpPr>
            <a:spLocks noGrp="1" noChangeArrowheads="1"/>
          </p:cNvSpPr>
          <p:nvPr>
            <p:ph sz="quarter" idx="1"/>
          </p:nvPr>
        </p:nvSpPr>
        <p:spPr bwMode="auto">
          <a:solidFill>
            <a:srgbClr val="FFFFFF">
              <a:alpha val="0"/>
            </a:srgbClr>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s-CO" sz="2800">
                <a:solidFill>
                  <a:srgbClr val="0000FF"/>
                </a:solidFill>
              </a:rPr>
              <a:t>Tenemos información diferente. Sabemos cosas que el otro no y viceversa.</a:t>
            </a:r>
          </a:p>
          <a:p>
            <a:r>
              <a:rPr lang="es-CO" sz="2800">
                <a:solidFill>
                  <a:srgbClr val="0000FF"/>
                </a:solidFill>
              </a:rPr>
              <a:t>Tenemos interpretaciones distintas. De acuerdo a nuestra historia personal y a cómo vemos el mundo (valores, experiencias, reglas)</a:t>
            </a:r>
          </a:p>
          <a:p>
            <a:r>
              <a:rPr lang="es-CO" sz="2800">
                <a:solidFill>
                  <a:srgbClr val="0000FF"/>
                </a:solidFill>
              </a:rPr>
              <a:t>Nuestras conclusiones reflejan nuestros propios intereses y necesidades. Reconozcamos nuestra subjetividad.</a:t>
            </a:r>
          </a:p>
        </p:txBody>
      </p:sp>
    </p:spTree>
    <p:extLst>
      <p:ext uri="{BB962C8B-B14F-4D97-AF65-F5344CB8AC3E}">
        <p14:creationId xmlns:p14="http://schemas.microsoft.com/office/powerpoint/2010/main" val="279035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TotalTime>
  <Words>1327</Words>
  <Application>Microsoft Office PowerPoint</Application>
  <PresentationFormat>Presentación en pantalla (4:3)</PresentationFormat>
  <Paragraphs>126</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Equidad</vt:lpstr>
      <vt:lpstr>CONVERSACIONES DIFÍCILES</vt:lpstr>
      <vt:lpstr>Actividad 1</vt:lpstr>
      <vt:lpstr>¿Qué es una conversación difícil?</vt:lpstr>
      <vt:lpstr>Por ejemplo…</vt:lpstr>
      <vt:lpstr>Un ejemplo</vt:lpstr>
      <vt:lpstr>Hay más de lo que se dice</vt:lpstr>
      <vt:lpstr>LA CONVERSACIÓN DEL  ¿QUÉ PASÓ?</vt:lpstr>
      <vt:lpstr>Error 1: Presunción de la verdad</vt:lpstr>
      <vt:lpstr>¿Por qué cada uno ve las cosas de forma diferente?</vt:lpstr>
      <vt:lpstr>Pasar de la certeza a la curiosidad</vt:lpstr>
      <vt:lpstr>Actividad 2</vt:lpstr>
      <vt:lpstr>Error 2: La invención de la intención</vt:lpstr>
      <vt:lpstr>Errores en la atribución de intenciones</vt:lpstr>
      <vt:lpstr>Actividad 3</vt:lpstr>
      <vt:lpstr>Error 3: El marco de la culpa</vt:lpstr>
      <vt:lpstr>Dos formas de reconocer la propia contribución</vt:lpstr>
      <vt:lpstr>Actividad 4</vt:lpstr>
      <vt:lpstr>LA CONVERSACIÓN DE LOS SENTIMIENTOS</vt:lpstr>
      <vt:lpstr>Actividad 5</vt:lpstr>
      <vt:lpstr>Claves para la identificación de emociones</vt:lpstr>
      <vt:lpstr>Cómo expresar las emociones</vt:lpstr>
      <vt:lpstr>Actividad 6</vt:lpstr>
      <vt:lpstr>LA CONVERSACIÓN DE LA IDENTIDAD</vt:lpstr>
      <vt:lpstr>Identidades vulnerables</vt:lpstr>
      <vt:lpstr>Afirme su identidad</vt:lpstr>
      <vt:lpstr>Actividad 7</vt:lpstr>
    </vt:vector>
  </TitlesOfParts>
  <Company>casa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CONVERSACIONES DIFÍCILES</dc:title>
  <dc:creator>fli garcia</dc:creator>
  <cp:lastModifiedBy>fli garcia</cp:lastModifiedBy>
  <cp:revision>1</cp:revision>
  <dcterms:created xsi:type="dcterms:W3CDTF">2013-05-31T07:15:13Z</dcterms:created>
  <dcterms:modified xsi:type="dcterms:W3CDTF">2013-05-31T07:21:38Z</dcterms:modified>
</cp:coreProperties>
</file>