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115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9E1FF01-9FDD-4959-A6BC-F488D4AFFFB3}" type="datetimeFigureOut">
              <a:rPr lang="es-CO" smtClean="0"/>
              <a:t>29/05/2013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B424FB-4733-4E68-BD65-4C2B9C92EC93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476250"/>
            <a:ext cx="7772400" cy="1470025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MANEJO DE CONFLICTOS</a:t>
            </a:r>
            <a:r>
              <a:rPr lang="en-US" sz="4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CO" sz="4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Algunas ideas sobre negociación y mediación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3908425"/>
            <a:ext cx="6400800" cy="1104900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JORGE IVÁN GARCÍA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21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¿y los sentimientos?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412875"/>
            <a:ext cx="8229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>
              <a:buFontTx/>
              <a:buNone/>
            </a:pPr>
            <a:r>
              <a:rPr lang="es-CO" b="1"/>
              <a:t>El REFLEJO</a:t>
            </a:r>
          </a:p>
          <a:p>
            <a:pPr indent="0">
              <a:buFontTx/>
              <a:buNone/>
            </a:pPr>
            <a:endParaRPr lang="es-CO"/>
          </a:p>
          <a:p>
            <a:pPr indent="0">
              <a:buFontTx/>
              <a:buNone/>
            </a:pPr>
            <a:r>
              <a:rPr lang="es-CO"/>
              <a:t>Consiste en devolver el mensaje emocional que nos es comunicado</a:t>
            </a:r>
          </a:p>
          <a:p>
            <a:pPr indent="0">
              <a:buFontTx/>
              <a:buNone/>
            </a:pPr>
            <a:endParaRPr lang="es-CO"/>
          </a:p>
          <a:p>
            <a:pPr indent="0" algn="ctr">
              <a:buFontTx/>
              <a:buNone/>
            </a:pPr>
            <a:r>
              <a:rPr lang="es-CO"/>
              <a:t>Te sientes....</a:t>
            </a:r>
          </a:p>
        </p:txBody>
      </p:sp>
    </p:spTree>
    <p:extLst>
      <p:ext uri="{BB962C8B-B14F-4D97-AF65-F5344CB8AC3E}">
        <p14:creationId xmlns:p14="http://schemas.microsoft.com/office/powerpoint/2010/main" val="144298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¿Cómo reflejaría...?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sz="quarter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>
              <a:buFontTx/>
              <a:buNone/>
            </a:pPr>
            <a:r>
              <a:rPr lang="es-CO" sz="3600"/>
              <a:t>“Profe, mi novia esta embarazada y no sé que hacer. Estoy muy asustado. No sé que vayan a pensar mis papás ni los de ella, y tampoco sé qué vaya a pasar con mi vida.” </a:t>
            </a:r>
          </a:p>
        </p:txBody>
      </p:sp>
    </p:spTree>
    <p:extLst>
      <p:ext uri="{BB962C8B-B14F-4D97-AF65-F5344CB8AC3E}">
        <p14:creationId xmlns:p14="http://schemas.microsoft.com/office/powerpoint/2010/main" val="410078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¿Cómo reflejaría...?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sz="quarter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>
              <a:buFontTx/>
              <a:buNone/>
            </a:pPr>
            <a:r>
              <a:rPr lang="es-CO" sz="3600"/>
              <a:t>“Profesor(a), estamos muy decontentos con su trabajo y su falta de compromiso. Los padres de familia se han quejado y necesitamos que cambie su actitud.” </a:t>
            </a:r>
          </a:p>
        </p:txBody>
      </p:sp>
    </p:spTree>
    <p:extLst>
      <p:ext uri="{BB962C8B-B14F-4D97-AF65-F5344CB8AC3E}">
        <p14:creationId xmlns:p14="http://schemas.microsoft.com/office/powerpoint/2010/main" val="51058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s-CO" sz="4000"/>
              <a:t>Mecanismos alternativos para la resolución de conflictos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755650" y="1855788"/>
            <a:ext cx="7931150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buFontTx/>
              <a:buAutoNum type="arabicPeriod"/>
            </a:pPr>
            <a:r>
              <a:rPr lang="es-CO"/>
              <a:t>NEGOCIACIÓN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MEDIACIÓN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ARBITRAJE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JUICIO</a:t>
            </a:r>
          </a:p>
          <a:p>
            <a:pPr marL="609600" indent="-609600" algn="ctr">
              <a:buFontTx/>
              <a:buNone/>
            </a:pPr>
            <a:endParaRPr lang="es-CO" sz="1400"/>
          </a:p>
          <a:p>
            <a:pPr marL="609600" indent="-609600" algn="ctr">
              <a:buFontTx/>
              <a:buNone/>
            </a:pPr>
            <a:r>
              <a:rPr lang="es-CO"/>
              <a:t>Desde lo personal, hasta lo público</a:t>
            </a:r>
          </a:p>
          <a:p>
            <a:pPr marL="609600" indent="-609600"/>
            <a:endParaRPr lang="es-CO" sz="2400"/>
          </a:p>
        </p:txBody>
      </p:sp>
    </p:spTree>
    <p:extLst>
      <p:ext uri="{BB962C8B-B14F-4D97-AF65-F5344CB8AC3E}">
        <p14:creationId xmlns:p14="http://schemas.microsoft.com/office/powerpoint/2010/main" val="215386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LA MEDIACIÓN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268413"/>
            <a:ext cx="8229600" cy="4525962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-58738">
              <a:buFontTx/>
              <a:buNone/>
            </a:pPr>
            <a:r>
              <a:rPr lang="es-CO"/>
              <a:t>“Intervención no forzada en un conflicto de una tercera persona neutral para ayudar a las partes implicadas a que lo transformen por si mismas”</a:t>
            </a:r>
          </a:p>
          <a:p>
            <a:pPr indent="-58738">
              <a:buFontTx/>
              <a:buNone/>
            </a:pPr>
            <a:endParaRPr lang="es-CO" sz="2400"/>
          </a:p>
          <a:p>
            <a:pPr indent="-58738" algn="ctr">
              <a:buFontTx/>
              <a:buNone/>
            </a:pPr>
            <a:r>
              <a:rPr lang="es-CO" i="1"/>
              <a:t>Es un método que reúne varias técnicas en un proceso ordenado</a:t>
            </a:r>
          </a:p>
        </p:txBody>
      </p:sp>
    </p:spTree>
    <p:extLst>
      <p:ext uri="{BB962C8B-B14F-4D97-AF65-F5344CB8AC3E}">
        <p14:creationId xmlns:p14="http://schemas.microsoft.com/office/powerpoint/2010/main" val="301138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El mediador...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279525"/>
            <a:ext cx="8229600" cy="4525963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s-CO"/>
              <a:t>No soluciona el problema, ayuda a que las partes lo hagan,</a:t>
            </a:r>
          </a:p>
          <a:p>
            <a:pPr>
              <a:lnSpc>
                <a:spcPct val="90000"/>
              </a:lnSpc>
            </a:pPr>
            <a:r>
              <a:rPr lang="es-CO"/>
              <a:t>Debe ser neutral y percibido como tal,</a:t>
            </a:r>
          </a:p>
          <a:p>
            <a:pPr>
              <a:lnSpc>
                <a:spcPct val="90000"/>
              </a:lnSpc>
            </a:pPr>
            <a:r>
              <a:rPr lang="es-CO"/>
              <a:t>Ayuda a las partes a identificar y satisfacer sus necesidades,</a:t>
            </a:r>
          </a:p>
          <a:p>
            <a:pPr>
              <a:lnSpc>
                <a:spcPct val="90000"/>
              </a:lnSpc>
            </a:pPr>
            <a:r>
              <a:rPr lang="es-CO"/>
              <a:t>Ayuda a que las partes se comprendan,</a:t>
            </a:r>
          </a:p>
          <a:p>
            <a:pPr>
              <a:lnSpc>
                <a:spcPct val="90000"/>
              </a:lnSpc>
            </a:pPr>
            <a:r>
              <a:rPr lang="es-CO"/>
              <a:t>Facilita el proceso y vela por el cumplimiento de las reglas</a:t>
            </a:r>
          </a:p>
        </p:txBody>
      </p:sp>
    </p:spTree>
    <p:extLst>
      <p:ext uri="{BB962C8B-B14F-4D97-AF65-F5344CB8AC3E}">
        <p14:creationId xmlns:p14="http://schemas.microsoft.com/office/powerpoint/2010/main" val="1908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PROCESO DE MEDIACIÓN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639888"/>
            <a:ext cx="8229600" cy="4525962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buFontTx/>
              <a:buAutoNum type="arabicPeriod"/>
            </a:pPr>
            <a:r>
              <a:rPr lang="es-CO"/>
              <a:t>Acuerdo sobre las reglas del proceso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Presentación de ambas perspectivas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Lluvia de ideas sobre alternativas de solución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Evaluación de estas alternativas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Construcción de acuerdos</a:t>
            </a:r>
          </a:p>
        </p:txBody>
      </p:sp>
    </p:spTree>
    <p:extLst>
      <p:ext uri="{BB962C8B-B14F-4D97-AF65-F5344CB8AC3E}">
        <p14:creationId xmlns:p14="http://schemas.microsoft.com/office/powerpoint/2010/main" val="344317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1. Acordar reglas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685800" y="1228725"/>
            <a:ext cx="7772400" cy="4648200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 sz="2800"/>
              <a:t>Objetivos</a:t>
            </a:r>
          </a:p>
          <a:p>
            <a:r>
              <a:rPr lang="es-CO" sz="2800"/>
              <a:t>Rol del mediador</a:t>
            </a:r>
          </a:p>
          <a:p>
            <a:pPr lvl="1"/>
            <a:r>
              <a:rPr lang="es-CO" sz="2400"/>
              <a:t>Ayudar a que las partes resuelvan el problema</a:t>
            </a:r>
          </a:p>
          <a:p>
            <a:pPr lvl="1"/>
            <a:r>
              <a:rPr lang="es-CO" sz="2400"/>
              <a:t>Neutralidad</a:t>
            </a:r>
          </a:p>
          <a:p>
            <a:pPr lvl="1"/>
            <a:r>
              <a:rPr lang="es-CO" sz="2400"/>
              <a:t>Confidencialidad</a:t>
            </a:r>
          </a:p>
          <a:p>
            <a:r>
              <a:rPr lang="es-CO" sz="2800"/>
              <a:t>No agresión, respeto por el uso de la palabra</a:t>
            </a:r>
          </a:p>
          <a:p>
            <a:r>
              <a:rPr lang="es-CO" sz="2800"/>
              <a:t>Desarrollo de la medicación. “Primero va a hablar X, una vez el o ella haya terminado, entonces habla Y…”</a:t>
            </a:r>
          </a:p>
        </p:txBody>
      </p:sp>
    </p:spTree>
    <p:extLst>
      <p:ext uri="{BB962C8B-B14F-4D97-AF65-F5344CB8AC3E}">
        <p14:creationId xmlns:p14="http://schemas.microsoft.com/office/powerpoint/2010/main" val="248507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s-CO" sz="3600"/>
              <a:t>2. Presentación de ambas perspectivas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663575" y="1341438"/>
            <a:ext cx="8229600" cy="4495800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s-CO"/>
              <a:t>Escuchar activamente ambas perspectivas.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s-CO"/>
              <a:t>Ayudar a:  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s-CO"/>
              <a:t>…la expresión de </a:t>
            </a:r>
            <a:r>
              <a:rPr lang="es-CO" b="1"/>
              <a:t>emociones</a:t>
            </a:r>
            <a:r>
              <a:rPr lang="es-CO"/>
              <a:t>.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s-CO"/>
              <a:t>… identificar </a:t>
            </a:r>
            <a:r>
              <a:rPr lang="es-CO" b="1"/>
              <a:t>contribuciones</a:t>
            </a:r>
            <a:r>
              <a:rPr lang="es-CO"/>
              <a:t> al problema.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s-CO"/>
              <a:t>…identificar </a:t>
            </a:r>
            <a:r>
              <a:rPr lang="es-CO" b="1"/>
              <a:t>impactos</a:t>
            </a:r>
            <a:r>
              <a:rPr lang="es-CO"/>
              <a:t> y diferenciarlos de las </a:t>
            </a:r>
            <a:r>
              <a:rPr lang="es-CO" b="1"/>
              <a:t>intenciones</a:t>
            </a:r>
            <a:r>
              <a:rPr lang="es-CO"/>
              <a:t>.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s-CO"/>
              <a:t>…identificar </a:t>
            </a:r>
            <a:r>
              <a:rPr lang="es-CO" b="1"/>
              <a:t>intereses</a:t>
            </a:r>
            <a:r>
              <a:rPr lang="es-CO"/>
              <a:t> vs             </a:t>
            </a:r>
            <a:r>
              <a:rPr lang="es-CO" b="1"/>
              <a:t>posiciones</a:t>
            </a:r>
            <a:r>
              <a:rPr lang="es-CO"/>
              <a:t>.           </a:t>
            </a:r>
          </a:p>
        </p:txBody>
      </p:sp>
    </p:spTree>
    <p:extLst>
      <p:ext uri="{BB962C8B-B14F-4D97-AF65-F5344CB8AC3E}">
        <p14:creationId xmlns:p14="http://schemas.microsoft.com/office/powerpoint/2010/main" val="123299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 sz="3200"/>
              <a:t>3. Lluvia de ideas sobre </a:t>
            </a:r>
            <a:br>
              <a:rPr lang="es-CO" sz="3200"/>
            </a:br>
            <a:r>
              <a:rPr lang="es-CO" sz="3200"/>
              <a:t>alternativas de solución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778000"/>
            <a:ext cx="8229600" cy="4530725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 sz="2800"/>
              <a:t>Producir el mayor número de opciones de mutuo beneficio sin evaluarlas</a:t>
            </a:r>
          </a:p>
          <a:p>
            <a:r>
              <a:rPr lang="es-CO" sz="2800"/>
              <a:t>No importa que las opciones parezcan absurdas, inviables o tontas</a:t>
            </a:r>
          </a:p>
          <a:p>
            <a:r>
              <a:rPr lang="es-CO" sz="2800"/>
              <a:t>Fomentar la creatividad de las partes</a:t>
            </a:r>
          </a:p>
          <a:p>
            <a:r>
              <a:rPr lang="es-CO" sz="2800"/>
              <a:t>Asegurarse de que las alternativas están cubriendo la complejidad del problema</a:t>
            </a:r>
          </a:p>
        </p:txBody>
      </p:sp>
    </p:spTree>
    <p:extLst>
      <p:ext uri="{BB962C8B-B14F-4D97-AF65-F5344CB8AC3E}">
        <p14:creationId xmlns:p14="http://schemas.microsoft.com/office/powerpoint/2010/main" val="10780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Mitos sobre el conflicto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052513"/>
            <a:ext cx="8229600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El conflicto es malo y debemos evitarlo</a:t>
            </a:r>
          </a:p>
          <a:p>
            <a:pPr lvl="1"/>
            <a:r>
              <a:rPr lang="es-CO"/>
              <a:t>El conflicto es natural y debemos aprender cómo manejarlo</a:t>
            </a:r>
          </a:p>
          <a:p>
            <a:pPr lvl="1"/>
            <a:r>
              <a:rPr lang="es-CO"/>
              <a:t>Los conflictos nos ayudan a prender y las relaciones pueden salir fortalecidas</a:t>
            </a:r>
          </a:p>
          <a:p>
            <a:r>
              <a:rPr lang="es-CO"/>
              <a:t>Ya sabemos cómo manejar nuestros conflictos “es algo natural”</a:t>
            </a:r>
          </a:p>
          <a:p>
            <a:pPr lvl="1"/>
            <a:r>
              <a:rPr lang="es-CO"/>
              <a:t>El manejo adecuado de conflictos necesita un proceso arduo de formación y práctica</a:t>
            </a:r>
          </a:p>
        </p:txBody>
      </p:sp>
    </p:spTree>
    <p:extLst>
      <p:ext uri="{BB962C8B-B14F-4D97-AF65-F5344CB8AC3E}">
        <p14:creationId xmlns:p14="http://schemas.microsoft.com/office/powerpoint/2010/main" val="18655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4. Evaluación de alternativas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423988"/>
            <a:ext cx="8229600" cy="4525962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Criterio principal: Mutuo beneficio</a:t>
            </a:r>
          </a:p>
          <a:p>
            <a:r>
              <a:rPr lang="es-CO"/>
              <a:t>¿Se cubren los principales intereses de las partes?</a:t>
            </a:r>
          </a:p>
          <a:p>
            <a:r>
              <a:rPr lang="es-CO"/>
              <a:t>¿Las partes quedan satisfechas con el acuerdo logrado?</a:t>
            </a:r>
          </a:p>
          <a:p>
            <a:r>
              <a:rPr lang="es-CO"/>
              <a:t>¿El acuerdo abarca la complejidad del problema?</a:t>
            </a:r>
          </a:p>
        </p:txBody>
      </p:sp>
    </p:spTree>
    <p:extLst>
      <p:ext uri="{BB962C8B-B14F-4D97-AF65-F5344CB8AC3E}">
        <p14:creationId xmlns:p14="http://schemas.microsoft.com/office/powerpoint/2010/main" val="83305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5. Acuerdos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346200"/>
            <a:ext cx="8229600" cy="4530725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¿Qué se va a hacer y cómo?</a:t>
            </a:r>
          </a:p>
          <a:p>
            <a:r>
              <a:rPr lang="es-CO"/>
              <a:t>¿A qué se compromete cada uno?</a:t>
            </a:r>
          </a:p>
          <a:p>
            <a:r>
              <a:rPr lang="es-CO"/>
              <a:t>¿Cuáles son  las tareas de cada uno(a)?</a:t>
            </a:r>
          </a:p>
          <a:p>
            <a:r>
              <a:rPr lang="es-CO"/>
              <a:t>¿Cómo se va a verificar que el acuerdo se está cumpliendo?</a:t>
            </a:r>
          </a:p>
          <a:p>
            <a:r>
              <a:rPr lang="es-CO"/>
              <a:t>¿Qué pasará si se incumple?</a:t>
            </a:r>
          </a:p>
        </p:txBody>
      </p:sp>
    </p:spTree>
    <p:extLst>
      <p:ext uri="{BB962C8B-B14F-4D97-AF65-F5344CB8AC3E}">
        <p14:creationId xmlns:p14="http://schemas.microsoft.com/office/powerpoint/2010/main" val="51360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PROCESO DE MEDIACIÓN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639888"/>
            <a:ext cx="8229600" cy="4525962"/>
          </a:xfrm>
          <a:solidFill>
            <a:srgbClr val="FFFFFF">
              <a:alpha val="0"/>
            </a:srgbClr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buFontTx/>
              <a:buAutoNum type="arabicPeriod"/>
            </a:pPr>
            <a:r>
              <a:rPr lang="es-CO"/>
              <a:t>Acuerdo sobre las reglas del proceso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Presentación de ambas perspectivas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Lluvia de ideas sobre alternativas de solución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Evaluación de estas alternativas</a:t>
            </a:r>
          </a:p>
          <a:p>
            <a:pPr marL="609600" indent="-609600">
              <a:buFontTx/>
              <a:buAutoNum type="arabicPeriod"/>
            </a:pPr>
            <a:r>
              <a:rPr lang="es-CO"/>
              <a:t>Construcción de acuerdos</a:t>
            </a:r>
          </a:p>
        </p:txBody>
      </p:sp>
    </p:spTree>
    <p:extLst>
      <p:ext uri="{BB962C8B-B14F-4D97-AF65-F5344CB8AC3E}">
        <p14:creationId xmlns:p14="http://schemas.microsoft.com/office/powerpoint/2010/main" val="299423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850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s-CO" sz="3600"/>
              <a:t>Formación de mediadores y</a:t>
            </a:r>
            <a:r>
              <a:rPr lang="en-US" sz="3600"/>
              <a:t>/o</a:t>
            </a:r>
            <a:r>
              <a:rPr lang="es-CO" sz="3600"/>
              <a:t> negociadores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806450" y="1639888"/>
            <a:ext cx="8229600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Entrenamiento en</a:t>
            </a:r>
          </a:p>
          <a:p>
            <a:pPr lvl="1"/>
            <a:r>
              <a:rPr lang="es-CO"/>
              <a:t>Comunicación</a:t>
            </a:r>
          </a:p>
          <a:p>
            <a:pPr lvl="1"/>
            <a:r>
              <a:rPr lang="es-CO"/>
              <a:t>Manejo de emociones</a:t>
            </a:r>
          </a:p>
          <a:p>
            <a:pPr lvl="1"/>
            <a:r>
              <a:rPr lang="es-CO"/>
              <a:t>Negociación</a:t>
            </a:r>
          </a:p>
          <a:p>
            <a:pPr lvl="1"/>
            <a:r>
              <a:rPr lang="es-CO"/>
              <a:t>Mediación </a:t>
            </a:r>
          </a:p>
          <a:p>
            <a:r>
              <a:rPr lang="es-CO"/>
              <a:t>Todos vs. Algunos</a:t>
            </a:r>
          </a:p>
        </p:txBody>
      </p:sp>
    </p:spTree>
    <p:extLst>
      <p:ext uri="{BB962C8B-B14F-4D97-AF65-F5344CB8AC3E}">
        <p14:creationId xmlns:p14="http://schemas.microsoft.com/office/powerpoint/2010/main" val="415636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s-CO" sz="3600"/>
              <a:t>Formación de mediadores y</a:t>
            </a:r>
            <a:r>
              <a:rPr lang="en-US" sz="3600"/>
              <a:t>/o</a:t>
            </a:r>
            <a:r>
              <a:rPr lang="es-CO" sz="3600"/>
              <a:t> negociadores II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68313" y="1844675"/>
            <a:ext cx="8229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 sz="3000"/>
              <a:t>Espacios ya creados                                (comités de conciliación)</a:t>
            </a:r>
          </a:p>
          <a:p>
            <a:r>
              <a:rPr lang="es-CO" sz="3000"/>
              <a:t>Oportunidades para la práctica</a:t>
            </a:r>
          </a:p>
          <a:p>
            <a:r>
              <a:rPr lang="es-CO" sz="3000"/>
              <a:t>Acompañamiento y soporte</a:t>
            </a:r>
          </a:p>
          <a:p>
            <a:r>
              <a:rPr lang="es-CO" sz="3000"/>
              <a:t>Clima institucional (manual de convivencia)</a:t>
            </a:r>
          </a:p>
          <a:p>
            <a:r>
              <a:rPr lang="es-CO" sz="3000"/>
              <a:t>Comunidad educativa</a:t>
            </a:r>
          </a:p>
          <a:p>
            <a:endParaRPr lang="es-CO" sz="3000"/>
          </a:p>
        </p:txBody>
      </p:sp>
    </p:spTree>
    <p:extLst>
      <p:ext uri="{BB962C8B-B14F-4D97-AF65-F5344CB8AC3E}">
        <p14:creationId xmlns:p14="http://schemas.microsoft.com/office/powerpoint/2010/main" val="298982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COMUNICACIÓN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sz="quarter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Origen de conflictos</a:t>
            </a:r>
          </a:p>
          <a:p>
            <a:r>
              <a:rPr lang="es-CO"/>
              <a:t>Mal manejo y escalamiento del conflicto</a:t>
            </a:r>
          </a:p>
          <a:p>
            <a:r>
              <a:rPr lang="es-CO"/>
              <a:t>Habilidad fundamental en la negociación y mediación</a:t>
            </a:r>
          </a:p>
          <a:p>
            <a:r>
              <a:rPr lang="es-CO"/>
              <a:t>Parte básica del proceso de formación en negociación y mediación</a:t>
            </a:r>
          </a:p>
        </p:txBody>
      </p:sp>
    </p:spTree>
    <p:extLst>
      <p:ext uri="{BB962C8B-B14F-4D97-AF65-F5344CB8AC3E}">
        <p14:creationId xmlns:p14="http://schemas.microsoft.com/office/powerpoint/2010/main" val="160748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¿Qué le diría...?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sz="quarter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>
              <a:buFontTx/>
              <a:buNone/>
            </a:pPr>
            <a:r>
              <a:rPr lang="es-CO" sz="3600"/>
              <a:t>“Profesor(a), mi novia esta embarazada y no sé que hacer. Estoy muy asustado. No sé que vayan a pensar mis papás ni los de ella, y tampoco sé qué vaya a pasar con mi vida.” </a:t>
            </a:r>
          </a:p>
        </p:txBody>
      </p:sp>
    </p:spTree>
    <p:extLst>
      <p:ext uri="{BB962C8B-B14F-4D97-AF65-F5344CB8AC3E}">
        <p14:creationId xmlns:p14="http://schemas.microsoft.com/office/powerpoint/2010/main" val="134485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Bloqueos de comunicación</a:t>
            </a:r>
          </a:p>
        </p:txBody>
      </p:sp>
      <p:graphicFrame>
        <p:nvGraphicFramePr>
          <p:cNvPr id="87363" name="Group 323"/>
          <p:cNvGraphicFramePr>
            <a:graphicFrameLocks noGrp="1"/>
          </p:cNvGraphicFramePr>
          <p:nvPr>
            <p:ph type="tbl" idx="1"/>
          </p:nvPr>
        </p:nvGraphicFramePr>
        <p:xfrm>
          <a:off x="914400" y="1268413"/>
          <a:ext cx="7834313" cy="3675698"/>
        </p:xfrm>
        <a:graphic>
          <a:graphicData uri="http://schemas.openxmlformats.org/drawingml/2006/table">
            <a:tbl>
              <a:tblPr/>
              <a:tblGrid>
                <a:gridCol w="1811338"/>
                <a:gridCol w="2808287"/>
                <a:gridCol w="3214688"/>
              </a:tblGrid>
              <a:tr h="541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Mandar, dirigir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Decir al otro lo que debe hacer.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“Tienes que...” “Debes..”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Amenazar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Decir al otro lo que le 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puede pasar sino hace lo 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 le decimos.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“Si no haces  esto, entonces.” 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“Mejor haces esto, de lo contrario...”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Sermonear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Aludir a una norma 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externa para decir lo que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debe hacer el otro.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“Los hombres no lloran”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“Debes ser responsable”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Aconsejar</a:t>
                      </a:r>
                      <a:endParaRPr kumimoji="0" lang="es-ES_tradnl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Decir al otro qué es lo 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mejor para él/ ella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“Deja el colegio”,  “No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dejes el colegio” , “Lo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mejor que puedes hacer es ..”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3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Bloqueos de comunicación II</a:t>
            </a:r>
          </a:p>
        </p:txBody>
      </p:sp>
      <p:graphicFrame>
        <p:nvGraphicFramePr>
          <p:cNvPr id="90226" name="Group 114"/>
          <p:cNvGraphicFramePr>
            <a:graphicFrameLocks noGrp="1"/>
          </p:cNvGraphicFramePr>
          <p:nvPr>
            <p:ph type="tbl" idx="1"/>
          </p:nvPr>
        </p:nvGraphicFramePr>
        <p:xfrm>
          <a:off x="971550" y="1484313"/>
          <a:ext cx="7488238" cy="3474720"/>
        </p:xfrm>
        <a:graphic>
          <a:graphicData uri="http://schemas.openxmlformats.org/drawingml/2006/table">
            <a:tbl>
              <a:tblPr/>
              <a:tblGrid>
                <a:gridCol w="1944688"/>
                <a:gridCol w="2735262"/>
                <a:gridCol w="2808288"/>
              </a:tblGrid>
              <a:tr h="604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Consolar, animar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Decir al otro que lo que le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pasa es poco importante 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“Ya se te pasará”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“No te preocupes...”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Insultar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Quitar la razón al otro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“Eso le pasa por bobo”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Interpretar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Decir al otro el motivo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oculto de su actitud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 el fondo quieres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llamar la atención”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Interrogar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Hacer demasiadas preguntas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¿Cuándo?, ¿Donde?, ¿Por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qué?”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Ironizar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Reírse del otro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“Si claro, deja el colegio,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deja tu casa, deja tu novio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 te vas a pedir limosna”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85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El parafraseo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1341438"/>
            <a:ext cx="8229600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  <a:tabLst>
                <a:tab pos="7150100" algn="l"/>
              </a:tabLst>
            </a:pPr>
            <a:r>
              <a:rPr lang="es-CO"/>
              <a:t>Consiste en repetir en sus propias palabras el mensaje que se recibe:</a:t>
            </a:r>
          </a:p>
          <a:p>
            <a:pPr marL="0" indent="0">
              <a:buFontTx/>
              <a:buNone/>
              <a:tabLst>
                <a:tab pos="7150100" algn="l"/>
              </a:tabLst>
            </a:pPr>
            <a:r>
              <a:rPr lang="es-CO" i="1"/>
              <a:t>“Si te entiendo bien, lo que me quieres decir es...”</a:t>
            </a:r>
          </a:p>
          <a:p>
            <a:pPr marL="0" indent="0">
              <a:buFontTx/>
              <a:buNone/>
              <a:tabLst>
                <a:tab pos="7150100" algn="l"/>
              </a:tabLst>
            </a:pPr>
            <a:endParaRPr lang="es-CO" i="1"/>
          </a:p>
          <a:p>
            <a:pPr marL="0" indent="0">
              <a:tabLst>
                <a:tab pos="7150100" algn="l"/>
              </a:tabLst>
            </a:pPr>
            <a:r>
              <a:rPr lang="es-CO"/>
              <a:t>Demuestra interés y escucha</a:t>
            </a:r>
          </a:p>
          <a:p>
            <a:pPr marL="0" indent="0">
              <a:tabLst>
                <a:tab pos="7150100" algn="l"/>
              </a:tabLst>
            </a:pPr>
            <a:r>
              <a:rPr lang="es-CO"/>
              <a:t>Aclara malos entendidos</a:t>
            </a:r>
          </a:p>
        </p:txBody>
      </p:sp>
    </p:spTree>
    <p:extLst>
      <p:ext uri="{BB962C8B-B14F-4D97-AF65-F5344CB8AC3E}">
        <p14:creationId xmlns:p14="http://schemas.microsoft.com/office/powerpoint/2010/main" val="13649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/>
              <a:t>¿Cómo parafrasearía...?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sz="quarter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>
              <a:buFontTx/>
              <a:buNone/>
            </a:pPr>
            <a:r>
              <a:rPr lang="es-CO" sz="3600"/>
              <a:t>“Profesor(a), estamos muy decontentos con su trabajo y su falta de compromiso. Los padres de familia se han quejado y necesitamos que cambie su actitud.” </a:t>
            </a:r>
          </a:p>
        </p:txBody>
      </p:sp>
    </p:spTree>
    <p:extLst>
      <p:ext uri="{BB962C8B-B14F-4D97-AF65-F5344CB8AC3E}">
        <p14:creationId xmlns:p14="http://schemas.microsoft.com/office/powerpoint/2010/main" val="132996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4450"/>
            <a:ext cx="8229600" cy="5762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s-CO" sz="3600"/>
              <a:t>Para practicar...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457200" y="692150"/>
            <a:ext cx="8229600" cy="4886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indent="0" algn="just">
              <a:lnSpc>
                <a:spcPct val="80000"/>
              </a:lnSpc>
              <a:buFontTx/>
              <a:buNone/>
            </a:pPr>
            <a:r>
              <a:rPr lang="es-ES" sz="2300"/>
              <a:t>El servicio secreto de un país europeo tiene pruebas de que una organización terrorista planea llevar a cabo un atentado con explosivos en los próximos días. En este atentado morirían cientos de personas. La organización terrorista es temida por su brutalidad. El servicio secreto apresó a una mujer, que se cree que es la cabecilla de la organización. </a:t>
            </a:r>
            <a:r>
              <a:rPr lang="es-ES" sz="2300" b="1"/>
              <a:t>Se sabe</a:t>
            </a:r>
            <a:r>
              <a:rPr lang="es-ES" sz="2300"/>
              <a:t> que esa mujer participó en la planificación del atentado. El atentado se podría evitar, si ella dice lo que sabe.</a:t>
            </a:r>
          </a:p>
          <a:p>
            <a:pPr marL="114300" indent="0" algn="just">
              <a:lnSpc>
                <a:spcPct val="80000"/>
              </a:lnSpc>
              <a:buFontTx/>
              <a:buNone/>
            </a:pPr>
            <a:r>
              <a:rPr lang="es-ES" sz="2300"/>
              <a:t>La mujer ha sido interrogada por mucho tiempo, pero se niega a hablar. Se teme que el atentado suceda en cualquier momento, por esto, el servicio secreto solicita permiso al juez Solano torturar a la apresada y lograr así ella diga finalmente lo que se ha planeado. En este país la tortura está prohibida. El Juez encargado, el señor Solano, decide autorizar que esta mujer sea torturada.</a:t>
            </a:r>
            <a:endParaRPr lang="es-CO" sz="2300"/>
          </a:p>
        </p:txBody>
      </p:sp>
    </p:spTree>
    <p:extLst>
      <p:ext uri="{BB962C8B-B14F-4D97-AF65-F5344CB8AC3E}">
        <p14:creationId xmlns:p14="http://schemas.microsoft.com/office/powerpoint/2010/main" val="404889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</TotalTime>
  <Words>1121</Words>
  <Application>Microsoft Office PowerPoint</Application>
  <PresentationFormat>Presentación en pantalla (4:3)</PresentationFormat>
  <Paragraphs>154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Mirador</vt:lpstr>
      <vt:lpstr>MANEJO DE CONFLICTOS  Algunas ideas sobre negociación y mediación</vt:lpstr>
      <vt:lpstr>Mitos sobre el conflicto</vt:lpstr>
      <vt:lpstr>COMUNICACIÓN</vt:lpstr>
      <vt:lpstr>¿Qué le diría...?</vt:lpstr>
      <vt:lpstr>Bloqueos de comunicación</vt:lpstr>
      <vt:lpstr>Bloqueos de comunicación II</vt:lpstr>
      <vt:lpstr>El parafraseo</vt:lpstr>
      <vt:lpstr>¿Cómo parafrasearía...?</vt:lpstr>
      <vt:lpstr>Para practicar...</vt:lpstr>
      <vt:lpstr>¿y los sentimientos?</vt:lpstr>
      <vt:lpstr>¿Cómo reflejaría...?</vt:lpstr>
      <vt:lpstr>¿Cómo reflejaría...?</vt:lpstr>
      <vt:lpstr>Mecanismos alternativos para la resolución de conflictos</vt:lpstr>
      <vt:lpstr>LA MEDIACIÓN</vt:lpstr>
      <vt:lpstr>El mediador...</vt:lpstr>
      <vt:lpstr>PROCESO DE MEDIACIÓN</vt:lpstr>
      <vt:lpstr>1. Acordar reglas</vt:lpstr>
      <vt:lpstr>2. Presentación de ambas perspectivas</vt:lpstr>
      <vt:lpstr>3. Lluvia de ideas sobre  alternativas de solución</vt:lpstr>
      <vt:lpstr>4. Evaluación de alternativas</vt:lpstr>
      <vt:lpstr>5. Acuerdos</vt:lpstr>
      <vt:lpstr>PROCESO DE MEDIACIÓN</vt:lpstr>
      <vt:lpstr>Formación de mediadores y/o negociadores</vt:lpstr>
      <vt:lpstr>Formación de mediadores y/o negociadores II</vt:lpstr>
    </vt:vector>
  </TitlesOfParts>
  <Company>casa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MANEJO DE CONFLICTOS  Algunas ideas sobre negociación y mediación</dc:title>
  <dc:creator>fli garcia</dc:creator>
  <cp:lastModifiedBy>fli garcia</cp:lastModifiedBy>
  <cp:revision>1</cp:revision>
  <dcterms:created xsi:type="dcterms:W3CDTF">2013-05-29T08:09:19Z</dcterms:created>
  <dcterms:modified xsi:type="dcterms:W3CDTF">2013-05-29T08:12:58Z</dcterms:modified>
</cp:coreProperties>
</file>