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8" r:id="rId3"/>
    <p:sldId id="258" r:id="rId4"/>
    <p:sldId id="266" r:id="rId5"/>
    <p:sldId id="267" r:id="rId6"/>
    <p:sldId id="268" r:id="rId7"/>
    <p:sldId id="269" r:id="rId8"/>
    <p:sldId id="259" r:id="rId9"/>
    <p:sldId id="270" r:id="rId10"/>
    <p:sldId id="271" r:id="rId11"/>
    <p:sldId id="265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100" d="100"/>
          <a:sy n="100" d="100"/>
        </p:scale>
        <p:origin x="-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O"/>
              <a:t>Grupo Portafolio Cultural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3C207C-0C87-4A39-B650-95628E606DC6}" type="datetimeFigureOut">
              <a:rPr lang="es-CO"/>
              <a:pPr>
                <a:defRPr/>
              </a:pPr>
              <a:t>02/05/2017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O"/>
              <a:t>V Muestra regional de Historia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5B8BDF-FE38-443C-8D8B-7AE7085F5A4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6048874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O"/>
              <a:t>Grupo Portafolio Cultural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14032C-F533-4D4D-B280-3A243BE72040}" type="datetimeFigureOut">
              <a:rPr lang="es-CO"/>
              <a:pPr>
                <a:defRPr/>
              </a:pPr>
              <a:t>02/05/2017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CO"/>
              <a:t>V Muestra regional de Historia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928A9C-2555-434F-A6C2-B91933F8018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369118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smtClean="0"/>
          </a:p>
        </p:txBody>
      </p:sp>
      <p:sp>
        <p:nvSpPr>
          <p:cNvPr id="13316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/>
              <a:t>V Muestra regional de Historia</a:t>
            </a:r>
          </a:p>
        </p:txBody>
      </p:sp>
      <p:sp>
        <p:nvSpPr>
          <p:cNvPr id="13317" name="5 Marcador de encabezado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O"/>
              <a:t>Grupo Portafolio Cultural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CF0C-9ABB-4410-9484-6F500825720C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6BDF-DBEA-4E4C-8A58-DD2A8FF33D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01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BA69-D45B-480F-AB96-EF8D2009CE9E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BC40-429E-42C8-B56A-57A4422960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8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FF6-C893-43A0-A38D-8D89AAA9C7D7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D881-7EE3-4C9B-A9E2-1F8CEFBAC7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4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B03E1-52DD-451A-8D1E-4CF3144D81A4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B765-16F9-470C-8288-45B6BB7D58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5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D966-048B-4A1E-BA3F-108A885DFE48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654E-8C44-4C70-85E7-98E2B7FD5A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6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FD85-0834-4BD5-B072-30C891A76C31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05ED3-30F8-45B6-B14D-123B789180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6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DB6A-5237-4AE9-8C26-FA5B76100B15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486C-94B4-4CB0-BD38-605C15DC31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72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95A8-C0AD-4D21-B836-5D7577D000F5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767E0-5092-440D-9271-4EB0906A2A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69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FEF7-79E5-42E5-8F53-9E610C87F699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2778-6CF3-4B5F-969E-DB513E3BED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37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BBAB3-B24B-46D8-8761-E376185D5A0F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6F76A-FF3E-4936-9A80-A777F58883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1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7B02-F5A3-41CE-BCC0-24FE9E9DAB3A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7CB39-901F-48C2-91E1-686AC55D22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3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84147-4F16-4CA0-8ADF-701E5E042CEE}" type="datetime1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Grupo Portafolio Cultural - V Muestra Regional de Historia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DD7639-6E3B-4286-A922-DCED760BEB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448272"/>
          </a:xfrm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nos llega la ciudad?</a:t>
            </a:r>
            <a:b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 para la </a:t>
            </a: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conversación</a:t>
            </a:r>
            <a:b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Relación escuela y ciudad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3600" y="3645024"/>
            <a:ext cx="7416800" cy="2447801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3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0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Iván García Orozco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ISAAC\Trabajos para Camilo Cataño\RECORRIDOS URBANOS\Recorridos UPB.Marzo&amp;Mayo2014\Perros bravos_ilustracion Fredy Sern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4" y="332656"/>
            <a:ext cx="4536504" cy="311638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360" y="3228206"/>
            <a:ext cx="4157280" cy="3096344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Marcador de contenido"/>
          <p:cNvSpPr>
            <a:spLocks noGrp="1"/>
          </p:cNvSpPr>
          <p:nvPr>
            <p:ph idx="1"/>
          </p:nvPr>
        </p:nvSpPr>
        <p:spPr>
          <a:xfrm>
            <a:off x="1343422" y="4714056"/>
            <a:ext cx="3401938" cy="591294"/>
          </a:xfr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ES" sz="900" b="1" dirty="0" smtClean="0">
                <a:latin typeface="Baskerville Old Face" pitchFamily="18" charset="0"/>
              </a:rPr>
              <a:t>Estación Cisneros, s.a. (</a:t>
            </a:r>
            <a:r>
              <a:rPr lang="es-ES" sz="900" b="1" dirty="0" err="1" smtClean="0">
                <a:latin typeface="Baskerville Old Face" pitchFamily="18" charset="0"/>
              </a:rPr>
              <a:t>c.a.</a:t>
            </a:r>
            <a:r>
              <a:rPr lang="es-ES" sz="900" b="1" dirty="0" smtClean="0">
                <a:latin typeface="Baskerville Old Face" pitchFamily="18" charset="0"/>
              </a:rPr>
              <a:t> años 30). Aparece en: Natalia </a:t>
            </a:r>
            <a:r>
              <a:rPr lang="es-ES" sz="900" b="1" dirty="0" err="1" smtClean="0">
                <a:latin typeface="Baskerville Old Face" pitchFamily="18" charset="0"/>
              </a:rPr>
              <a:t>Quiceno</a:t>
            </a:r>
            <a:r>
              <a:rPr lang="es-ES" sz="900" b="1" dirty="0" smtClean="0">
                <a:latin typeface="Baskerville Old Face" pitchFamily="18" charset="0"/>
              </a:rPr>
              <a:t>  Toro, Ana María Muñoz y Herman Montoya,. </a:t>
            </a:r>
            <a:r>
              <a:rPr lang="es-ES" sz="900" b="1" i="1" dirty="0">
                <a:latin typeface="Baskerville Old Face" pitchFamily="18" charset="0"/>
              </a:rPr>
              <a:t>Tango, Memoria y Patrimonio</a:t>
            </a:r>
            <a:r>
              <a:rPr lang="es-ES" sz="900" b="1" dirty="0">
                <a:latin typeface="Baskerville Old Face" pitchFamily="18" charset="0"/>
              </a:rPr>
              <a:t>, </a:t>
            </a:r>
            <a:r>
              <a:rPr lang="es-ES" sz="900" b="1" dirty="0" err="1">
                <a:latin typeface="Baskerville Old Face" pitchFamily="18" charset="0"/>
              </a:rPr>
              <a:t>Medellín</a:t>
            </a:r>
            <a:r>
              <a:rPr lang="es-ES" sz="900" b="1" dirty="0" err="1" smtClean="0">
                <a:latin typeface="Baskerville Old Face" pitchFamily="18" charset="0"/>
              </a:rPr>
              <a:t>,:Secretaría</a:t>
            </a:r>
            <a:r>
              <a:rPr lang="es-ES" sz="900" b="1" dirty="0" smtClean="0">
                <a:latin typeface="Baskerville Old Face" pitchFamily="18" charset="0"/>
              </a:rPr>
              <a:t> </a:t>
            </a:r>
            <a:r>
              <a:rPr lang="es-ES" sz="900" b="1" dirty="0">
                <a:latin typeface="Baskerville Old Face" pitchFamily="18" charset="0"/>
              </a:rPr>
              <a:t>de Cultura Ciudadana / Alcaldía de Medellín, 2008, </a:t>
            </a:r>
            <a:r>
              <a:rPr lang="es-ES" sz="900" b="1" i="1" dirty="0">
                <a:latin typeface="Baskerville Old Face" pitchFamily="18" charset="0"/>
              </a:rPr>
              <a:t> </a:t>
            </a:r>
            <a:r>
              <a:rPr lang="es-ES" sz="900" b="1" dirty="0">
                <a:latin typeface="Baskerville Old Face" pitchFamily="18" charset="0"/>
              </a:rPr>
              <a:t>p. </a:t>
            </a:r>
            <a:r>
              <a:rPr lang="es-ES" sz="900" b="1" dirty="0" smtClean="0">
                <a:latin typeface="Baskerville Old Face" pitchFamily="18" charset="0"/>
              </a:rPr>
              <a:t>32.</a:t>
            </a:r>
            <a:endParaRPr lang="es-CO" sz="900" b="1" dirty="0">
              <a:latin typeface="Baskerville Old Face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33578" y="332656"/>
            <a:ext cx="3135585" cy="78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900" b="1" dirty="0" smtClean="0">
                <a:latin typeface="Baskerville Old Face" pitchFamily="18" charset="0"/>
              </a:rPr>
              <a:t>Fredy Serna, </a:t>
            </a:r>
            <a:r>
              <a:rPr lang="es-CO" sz="900" b="1" i="1" dirty="0" smtClean="0">
                <a:latin typeface="Baskerville Old Face" pitchFamily="18" charset="0"/>
              </a:rPr>
              <a:t>Doce de octubre</a:t>
            </a:r>
            <a:r>
              <a:rPr lang="es-CO" sz="900" b="1" dirty="0" smtClean="0">
                <a:latin typeface="Baskerville Old Face" pitchFamily="18" charset="0"/>
              </a:rPr>
              <a:t>, 2005, Ilustración del libro </a:t>
            </a:r>
            <a:r>
              <a:rPr lang="es-CO" sz="900" b="1" i="1" dirty="0" smtClean="0">
                <a:latin typeface="Baskerville Old Face" pitchFamily="18" charset="0"/>
              </a:rPr>
              <a:t>Perros Bravos</a:t>
            </a:r>
            <a:r>
              <a:rPr lang="es-CO" sz="900" b="1" dirty="0" smtClean="0">
                <a:latin typeface="Baskerville Old Face" pitchFamily="18" charset="0"/>
              </a:rPr>
              <a:t>, de Rodrigo Mora (2009), imagen tomada de: http://2.bp.blogspot.com/- 2ifXbTaFGbQ/Tx24YdbP6xI/AAAAAAAAARQ/4PoMonsuLMo/s1600/Perros+bravos_ilustracion+Fredy+Serna3.jpg</a:t>
            </a:r>
            <a:endParaRPr lang="es-CO" sz="900" b="1" dirty="0">
              <a:latin typeface="Baskerville Old Face" pitchFamily="18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2087724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Edificio Torre de la Memoria (BPP)– Cátedra Técnico Científica, U. </a:t>
            </a:r>
            <a:r>
              <a:rPr lang="es-ES" sz="900" b="1" dirty="0" err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Nal</a:t>
            </a: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.</a:t>
            </a:r>
            <a:endParaRPr lang="es-ES" sz="9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53254" y="3760140"/>
            <a:ext cx="2938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Recorrer para conocer</a:t>
            </a:r>
            <a:endParaRPr lang="es-CO" sz="24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516777" y="1706180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Recorrer para desentrañar</a:t>
            </a:r>
            <a:endParaRPr lang="es-CO" sz="2400" b="1" dirty="0">
              <a:latin typeface="Baskerville Old Face" pitchFamily="18" charset="0"/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3491880" y="3737173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lecha izquierda"/>
          <p:cNvSpPr/>
          <p:nvPr/>
        </p:nvSpPr>
        <p:spPr>
          <a:xfrm>
            <a:off x="4733578" y="1706180"/>
            <a:ext cx="846534" cy="4846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3 Marcador de pie de página"/>
          <p:cNvSpPr txBox="1">
            <a:spLocks/>
          </p:cNvSpPr>
          <p:nvPr/>
        </p:nvSpPr>
        <p:spPr>
          <a:xfrm>
            <a:off x="2229979" y="6356350"/>
            <a:ext cx="4684043" cy="3651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s-E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9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2372" y="1974540"/>
            <a:ext cx="8219256" cy="2908920"/>
          </a:xfr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2087724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Edificio Torre de la Memoria (BPP)– Cátedra Técnico Científica, U. </a:t>
            </a:r>
            <a:r>
              <a:rPr lang="es-ES" sz="900" b="1" dirty="0" err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Nal</a:t>
            </a: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.</a:t>
            </a:r>
            <a:endParaRPr lang="es-ES" sz="9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7" name="3 Marcador de pie de página"/>
          <p:cNvSpPr txBox="1">
            <a:spLocks/>
          </p:cNvSpPr>
          <p:nvPr/>
        </p:nvSpPr>
        <p:spPr>
          <a:xfrm>
            <a:off x="2229979" y="6356350"/>
            <a:ext cx="4684043" cy="3651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s-E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Memoria &amp; Ciudad</a:t>
            </a:r>
            <a:endParaRPr lang="es-E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pic>
        <p:nvPicPr>
          <p:cNvPr id="1027" name="Picture 3" descr="C:\Users\Losarbo\Desktop\Astor-Años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600201"/>
            <a:ext cx="4347699" cy="26086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0 Cuadro de texto"/>
          <p:cNvSpPr txBox="1">
            <a:spLocks noChangeArrowheads="1"/>
          </p:cNvSpPr>
          <p:nvPr/>
        </p:nvSpPr>
        <p:spPr bwMode="auto">
          <a:xfrm>
            <a:off x="3995936" y="4293096"/>
            <a:ext cx="4416259" cy="48488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es-ES" sz="900" b="1" dirty="0" smtClean="0">
                <a:latin typeface="Baskerville Old Face" pitchFamily="18" charset="0"/>
                <a:cs typeface="Arial" pitchFamily="34" charset="0"/>
              </a:rPr>
              <a:t>Interior del salón de té Astor hacia los 50´s, fundado por una familia suiza a mediados de los treinta y ubicada en el céntrico lugar de Junín. </a:t>
            </a:r>
            <a:r>
              <a:rPr lang="es-ES" sz="900" b="1" dirty="0" err="1" smtClean="0">
                <a:latin typeface="Baskerville Old Face" pitchFamily="18" charset="0"/>
                <a:cs typeface="Arial" pitchFamily="34" charset="0"/>
              </a:rPr>
              <a:t>Ímagen</a:t>
            </a:r>
            <a:r>
              <a:rPr lang="es-ES" sz="900" b="1" dirty="0">
                <a:latin typeface="Baskerville Old Face" pitchFamily="18" charset="0"/>
                <a:cs typeface="Arial" pitchFamily="34" charset="0"/>
              </a:rPr>
              <a:t> tomada de: http://paisas.biz/historia-del-astor/</a:t>
            </a:r>
            <a:endParaRPr lang="es-CO" sz="900" dirty="0">
              <a:latin typeface="Baskerville Old Face" pitchFamily="18" charset="0"/>
              <a:cs typeface="Arial" pitchFamily="34" charset="0"/>
            </a:endParaRPr>
          </a:p>
        </p:txBody>
      </p:sp>
      <p:pic>
        <p:nvPicPr>
          <p:cNvPr id="1028" name="Picture 4" descr="C:\Users\Losarbo\Downloads\IMG_20160523_200513_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9808"/>
            <a:ext cx="3348000" cy="22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3826768" cy="3600400"/>
          </a:xfrm>
        </p:spPr>
        <p:txBody>
          <a:bodyPr/>
          <a:lstStyle/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Clr>
                <a:srgbClr val="2DA2BF"/>
              </a:buClr>
              <a:buNone/>
              <a:defRPr/>
            </a:pPr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¿A qué huele la ciudad?</a:t>
            </a: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Clr>
                <a:srgbClr val="2DA2BF"/>
              </a:buClr>
              <a:buNone/>
              <a:defRPr/>
            </a:pPr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¿A qué sabe la ciudad?</a:t>
            </a: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Clr>
                <a:srgbClr val="2DA2BF"/>
              </a:buClr>
              <a:buNone/>
              <a:defRPr/>
            </a:pPr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¿Qué sonidos se escuchan en la ciudad?</a:t>
            </a: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Clr>
                <a:srgbClr val="2DA2BF"/>
              </a:buClr>
              <a:buNone/>
              <a:defRPr/>
            </a:pPr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¿Qué se ve en la ciudad?</a:t>
            </a:r>
          </a:p>
          <a:p>
            <a:pPr marL="0" lvl="0" indent="0" algn="just" fontAlgn="auto">
              <a:lnSpc>
                <a:spcPct val="150000"/>
              </a:lnSpc>
              <a:spcAft>
                <a:spcPts val="0"/>
              </a:spcAft>
              <a:buClr>
                <a:srgbClr val="2DA2BF"/>
              </a:buClr>
              <a:buNone/>
              <a:defRPr/>
            </a:pPr>
            <a:r>
              <a:rPr lang="es-E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¿Qué textura se siente al tocar la ciudad?</a:t>
            </a:r>
          </a:p>
          <a:p>
            <a:pPr marL="0" indent="0" algn="just">
              <a:buNone/>
            </a:pPr>
            <a:endParaRPr lang="es-CO" sz="25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229979" y="6356350"/>
            <a:ext cx="4684043" cy="3651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defRPr/>
            </a:pPr>
            <a:endParaRPr lang="es-E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11188" y="332656"/>
            <a:ext cx="82055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1. Imaginarios &amp; Saberes previos: </a:t>
            </a:r>
          </a:p>
          <a:p>
            <a:pPr algn="ctr"/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condimentos de la Memoria</a:t>
            </a:r>
            <a:endParaRPr lang="es-CO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7" name="Picture 2" descr="E:\ISAAC\De Memoria y Ciudad\Recorrido xra Pensionados_SOFASA.2016.07.21-27\3.Cra Carabobo entre Ayacucho y Pichincha en 1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81" y="2204864"/>
            <a:ext cx="4416259" cy="302433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9" name="10 Cuadro de texto"/>
          <p:cNvSpPr txBox="1">
            <a:spLocks noChangeArrowheads="1"/>
          </p:cNvSpPr>
          <p:nvPr/>
        </p:nvSpPr>
        <p:spPr bwMode="auto">
          <a:xfrm>
            <a:off x="4421781" y="5248370"/>
            <a:ext cx="4416259" cy="48488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es-ES" sz="900" b="1" dirty="0" smtClean="0">
                <a:latin typeface="Baskerville Old Face" pitchFamily="18" charset="0"/>
                <a:cs typeface="Arial" pitchFamily="34" charset="0"/>
              </a:rPr>
              <a:t>Gabriel CARVAJAL (CA. 1950) Carabobo, entre </a:t>
            </a:r>
            <a:r>
              <a:rPr lang="es-ES" sz="900" b="1" dirty="0">
                <a:latin typeface="Baskerville Old Face" pitchFamily="18" charset="0"/>
                <a:cs typeface="Arial" pitchFamily="34" charset="0"/>
              </a:rPr>
              <a:t>A</a:t>
            </a:r>
            <a:r>
              <a:rPr lang="es-ES" sz="900" b="1" dirty="0" smtClean="0">
                <a:latin typeface="Baskerville Old Face" pitchFamily="18" charset="0"/>
                <a:cs typeface="Arial" pitchFamily="34" charset="0"/>
              </a:rPr>
              <a:t>yacucho y Pichincha. </a:t>
            </a:r>
            <a:r>
              <a:rPr lang="es-ES" sz="900" b="1" dirty="0">
                <a:latin typeface="Baskerville Old Face" pitchFamily="18" charset="0"/>
                <a:cs typeface="Arial" pitchFamily="34" charset="0"/>
              </a:rPr>
              <a:t>Imagen tomada de: http://lascancionesdelabuelo.blogspot.com/2013/01/agustin-magaldi-aquellas-canciones-vol-5.html</a:t>
            </a:r>
            <a:endParaRPr lang="es-CO" sz="900" dirty="0">
              <a:latin typeface="Baskerville Old Fac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9536" y="1628800"/>
            <a:ext cx="4140936" cy="4392488"/>
          </a:xfrm>
        </p:spPr>
        <p:txBody>
          <a:bodyPr/>
          <a:lstStyle/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¿Cuándo visité por primera vez el centro de Medellín?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¿Con quién estaba cuando ocurrió ese primer contacto?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¿Qué recuerdo de esa primera visita?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¿Qué he escuchado decir sobre el centro de Medellín?</a:t>
            </a:r>
          </a:p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¿A quiénes?</a:t>
            </a:r>
          </a:p>
          <a:p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7724" y="6356350"/>
            <a:ext cx="4968552" cy="365125"/>
          </a:xfrm>
        </p:spPr>
        <p:txBody>
          <a:bodyPr/>
          <a:lstStyle/>
          <a:p>
            <a:pPr>
              <a:defRPr/>
            </a:pPr>
            <a:r>
              <a:rPr lang="es-ES" sz="9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Edificio Torre de la Memoria (BPP)– Cátedra Técnico Científica, U. </a:t>
            </a:r>
            <a:r>
              <a:rPr lang="es-ES" sz="900" b="1" dirty="0" err="1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Nal</a:t>
            </a:r>
            <a:r>
              <a:rPr lang="es-ES" sz="900" b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.</a:t>
            </a:r>
          </a:p>
        </p:txBody>
      </p:sp>
      <p:sp>
        <p:nvSpPr>
          <p:cNvPr id="6" name="10 Cuadro de texto"/>
          <p:cNvSpPr txBox="1">
            <a:spLocks noChangeArrowheads="1"/>
          </p:cNvSpPr>
          <p:nvPr/>
        </p:nvSpPr>
        <p:spPr bwMode="auto">
          <a:xfrm>
            <a:off x="685448" y="5661248"/>
            <a:ext cx="3525763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es-ES" sz="900" b="1" dirty="0" smtClean="0">
                <a:latin typeface="Baskerville Old Face" pitchFamily="18" charset="0"/>
                <a:cs typeface="Arial" pitchFamily="34" charset="0"/>
              </a:rPr>
              <a:t>Edificio Gonzalo Mejía, recordado por su Teatro Junín  y porque allí funcionaba el Hotel Europa (Fotógrafo desconocido, </a:t>
            </a:r>
            <a:r>
              <a:rPr lang="es-ES" sz="900" b="1" dirty="0" err="1" smtClean="0">
                <a:latin typeface="Baskerville Old Face" pitchFamily="18" charset="0"/>
                <a:cs typeface="Arial" pitchFamily="34" charset="0"/>
              </a:rPr>
              <a:t>ca</a:t>
            </a:r>
            <a:r>
              <a:rPr lang="es-ES" sz="900" b="1" dirty="0" smtClean="0">
                <a:latin typeface="Baskerville Old Face" pitchFamily="18" charset="0"/>
                <a:cs typeface="Arial" pitchFamily="34" charset="0"/>
              </a:rPr>
              <a:t>. 50´s)</a:t>
            </a:r>
            <a:endParaRPr lang="es-CO" sz="900" dirty="0"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2229979" y="6356350"/>
            <a:ext cx="4684043" cy="3651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s-E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Losarbo\Desktop\EdificioGMejía_TeatroJunín_50´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8" y="630004"/>
            <a:ext cx="3525763" cy="495923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2. Ciudad: Espacio físico &amp; Espacio vivido</a:t>
            </a:r>
            <a:endParaRPr lang="es-CO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2087724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Edificio Torre de la Memoria (BPP)– Cátedra Técnico Científica, U. </a:t>
            </a:r>
            <a:r>
              <a:rPr lang="es-ES" sz="900" b="1" dirty="0" err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Nal</a:t>
            </a: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.</a:t>
            </a:r>
            <a:endParaRPr lang="es-ES" sz="9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2229979" y="6356350"/>
            <a:ext cx="4684043" cy="3651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s-E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 descr="C:\Users\Losarbo\Desktop\Astor-Años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60" y="1600201"/>
            <a:ext cx="5568280" cy="334096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0 Cuadro de texto"/>
          <p:cNvSpPr txBox="1">
            <a:spLocks noChangeArrowheads="1"/>
          </p:cNvSpPr>
          <p:nvPr/>
        </p:nvSpPr>
        <p:spPr bwMode="auto">
          <a:xfrm>
            <a:off x="1763688" y="5013176"/>
            <a:ext cx="5616624" cy="48488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r>
              <a:rPr lang="es-ES" sz="900" b="1" dirty="0" smtClean="0">
                <a:latin typeface="Baskerville Old Face" pitchFamily="18" charset="0"/>
                <a:cs typeface="Arial" pitchFamily="34" charset="0"/>
              </a:rPr>
              <a:t>Interior del salón de té Astor hacia los 50´s, fundado por una familia suiza a mediados de los treinta y ubicada en el céntrico lugar de Junín. </a:t>
            </a:r>
            <a:r>
              <a:rPr lang="es-ES" sz="900" b="1" dirty="0" err="1" smtClean="0">
                <a:latin typeface="Baskerville Old Face" pitchFamily="18" charset="0"/>
                <a:cs typeface="Arial" pitchFamily="34" charset="0"/>
              </a:rPr>
              <a:t>Ímagen</a:t>
            </a:r>
            <a:r>
              <a:rPr lang="es-ES" sz="900" b="1" dirty="0">
                <a:latin typeface="Baskerville Old Face" pitchFamily="18" charset="0"/>
                <a:cs typeface="Arial" pitchFamily="34" charset="0"/>
              </a:rPr>
              <a:t> tomada de: http://paisas.biz/historia-del-astor/</a:t>
            </a:r>
            <a:endParaRPr lang="es-CO" sz="900" dirty="0">
              <a:latin typeface="Baskerville Old Fac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4114800" cy="5217443"/>
          </a:xfrm>
          <a:ln>
            <a:solidFill>
              <a:schemeClr val="accent6"/>
            </a:solidFill>
          </a:ln>
        </p:spPr>
        <p:txBody>
          <a:bodyPr/>
          <a:lstStyle/>
          <a:p>
            <a:pPr marL="137160" indent="0" algn="just">
              <a:buNone/>
            </a:pPr>
            <a:r>
              <a:rPr lang="es-ES" sz="2200" dirty="0" smtClean="0">
                <a:latin typeface="Baskerville Old Face" pitchFamily="18" charset="0"/>
              </a:rPr>
              <a:t>«Hay un placer indefinible que muy pocos saben saborear con plenitud: estar en la calle.</a:t>
            </a:r>
          </a:p>
          <a:p>
            <a:pPr marL="137160" indent="0" algn="just">
              <a:buNone/>
            </a:pPr>
            <a:r>
              <a:rPr lang="es-ES" sz="2200" dirty="0" smtClean="0">
                <a:latin typeface="Baskerville Old Face" pitchFamily="18" charset="0"/>
              </a:rPr>
              <a:t>Estar en la calle es singularmente grato para el hombre que se ha enseñado a sacar una utilidad a los mínimos sucesos y también para aquel perezoso y contemplativo que gusta de vagar sin rumbo y sin afán, inmiscuido entre la muchedumbre pintoresca y envuelto en el ambiente iluminado de las grandes vías»</a:t>
            </a:r>
          </a:p>
          <a:p>
            <a:pPr marL="137160" indent="0" algn="just">
              <a:buNone/>
            </a:pPr>
            <a:r>
              <a:rPr lang="es-ES" sz="1400" dirty="0" smtClean="0">
                <a:latin typeface="Baskerville Old Face" pitchFamily="18" charset="0"/>
              </a:rPr>
              <a:t>(Luis TEJADA, </a:t>
            </a:r>
            <a:r>
              <a:rPr lang="es-ES" sz="1400" i="1" dirty="0" smtClean="0">
                <a:latin typeface="Baskerville Old Face" pitchFamily="18" charset="0"/>
              </a:rPr>
              <a:t>El Espectador</a:t>
            </a:r>
            <a:r>
              <a:rPr lang="es-ES" sz="1400" dirty="0" smtClean="0">
                <a:latin typeface="Baskerville Old Face" pitchFamily="18" charset="0"/>
              </a:rPr>
              <a:t>, 20 de agosto de 1920)</a:t>
            </a:r>
            <a:endParaRPr lang="es-CO" sz="1400" dirty="0"/>
          </a:p>
        </p:txBody>
      </p:sp>
      <p:sp>
        <p:nvSpPr>
          <p:cNvPr id="7" name="6 Rectángulo"/>
          <p:cNvSpPr/>
          <p:nvPr/>
        </p:nvSpPr>
        <p:spPr>
          <a:xfrm>
            <a:off x="4762840" y="4929108"/>
            <a:ext cx="3936949" cy="230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900" b="1" dirty="0" smtClean="0">
                <a:latin typeface="Baskerville Old Face" pitchFamily="18" charset="0"/>
              </a:rPr>
              <a:t>Jairo  OSORIO (</a:t>
            </a:r>
            <a:r>
              <a:rPr lang="es-ES" sz="900" b="1" dirty="0" err="1" smtClean="0">
                <a:latin typeface="Baskerville Old Face" pitchFamily="18" charset="0"/>
              </a:rPr>
              <a:t>ca</a:t>
            </a:r>
            <a:r>
              <a:rPr lang="es-ES" sz="900" b="1" dirty="0" smtClean="0">
                <a:latin typeface="Baskerville Old Face" pitchFamily="18" charset="0"/>
              </a:rPr>
              <a:t>. Años 60) </a:t>
            </a:r>
            <a:r>
              <a:rPr lang="es-ES" sz="900" b="1" i="1" dirty="0" smtClean="0">
                <a:latin typeface="Baskerville Old Face" pitchFamily="18" charset="0"/>
              </a:rPr>
              <a:t>Junín 1960.</a:t>
            </a:r>
            <a:endParaRPr lang="es-CO" sz="900" b="1" dirty="0">
              <a:latin typeface="Baskerville Old Face" pitchFamily="18" charset="0"/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2087724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Edificio Torre de la Memoria (BPP)– Cátedra Técnico Científica, U. </a:t>
            </a:r>
            <a:r>
              <a:rPr lang="es-ES" sz="900" b="1" dirty="0" err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Nal</a:t>
            </a: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.</a:t>
            </a:r>
            <a:endParaRPr lang="es-ES" sz="9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2229979" y="6356350"/>
            <a:ext cx="4684043" cy="3651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s-E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C:\Users\Losarbo\Downloads\IMG_20160523_200513_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40" y="2096852"/>
            <a:ext cx="3936949" cy="2664296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1927" y="476672"/>
            <a:ext cx="4224873" cy="583264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45720" indent="0" algn="just">
              <a:buNone/>
            </a:pPr>
            <a:r>
              <a:rPr lang="es-ES" sz="2100" dirty="0" smtClean="0">
                <a:latin typeface="Baskerville Old Face" pitchFamily="18" charset="0"/>
              </a:rPr>
              <a:t>«De esta relación entre los individuos  y las reglas de juego de la ciudad, surge la cultura urbana. Alrededor de esta tensión- adaptación- resistencia de los sujetos brota el mundo de las evocaciones, las melancolías, las utopías, los valores, las actitudes, los asombros, los imaginarios urbanos. Y la ciudad entonces ya no es, ya no podrá seguir siendo considerada sólo como una simple instalación física, sino como lo que realmente es: una estructura eminentemente cultural, objeto, por tanto, de diversísimas miradas». </a:t>
            </a:r>
          </a:p>
          <a:p>
            <a:pPr marL="45720" indent="0" algn="just">
              <a:buNone/>
            </a:pPr>
            <a:r>
              <a:rPr lang="es-ES" sz="1400" dirty="0" smtClean="0">
                <a:latin typeface="Baskerville Old Face" pitchFamily="18" charset="0"/>
              </a:rPr>
              <a:t>(Fernando CRUZ KRONFLY, «Las ciudades literarias», en: </a:t>
            </a:r>
            <a:r>
              <a:rPr lang="es-ES" sz="1400" i="1" dirty="0" smtClean="0">
                <a:latin typeface="Baskerville Old Face" pitchFamily="18" charset="0"/>
              </a:rPr>
              <a:t>Pensar la ciudad, </a:t>
            </a:r>
            <a:r>
              <a:rPr lang="es-ES" sz="1400" dirty="0" smtClean="0">
                <a:latin typeface="Baskerville Old Face" pitchFamily="18" charset="0"/>
              </a:rPr>
              <a:t>Fabio Giraldo y Fernando </a:t>
            </a:r>
            <a:r>
              <a:rPr lang="es-ES" sz="1400" dirty="0" err="1" smtClean="0">
                <a:latin typeface="Baskerville Old Face" pitchFamily="18" charset="0"/>
              </a:rPr>
              <a:t>Viviescas</a:t>
            </a:r>
            <a:r>
              <a:rPr lang="es-ES" sz="1400" dirty="0" smtClean="0">
                <a:latin typeface="Baskerville Old Face" pitchFamily="18" charset="0"/>
              </a:rPr>
              <a:t> (compiladores), Santafé de Bogotá: Tercer Mundo Eds., 1996, p. 191)</a:t>
            </a:r>
            <a:endParaRPr lang="es-CO" sz="1400" dirty="0" smtClean="0">
              <a:latin typeface="Baskerville Old Face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09058"/>
            <a:ext cx="4210407" cy="280831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19" y="5123075"/>
            <a:ext cx="4210407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es-CO" sz="900" b="1" dirty="0" smtClean="0">
                <a:latin typeface="Baskerville Old Face" pitchFamily="18" charset="0"/>
              </a:rPr>
              <a:t>Fredy Serna, s.t., s.f., imagen tomada de: http://www.mediavueltadigital.com/2012/05/novedad-poemas-ilustrados-heli-ramirez.html</a:t>
            </a:r>
            <a:endParaRPr lang="es-CO" sz="900" b="1" dirty="0">
              <a:latin typeface="Baskerville Old Face" pitchFamily="18" charset="0"/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2087724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Edificio Torre de la Memoria (BPP)– Cátedra Técnico Científica, U. </a:t>
            </a:r>
            <a:r>
              <a:rPr lang="es-ES" sz="900" b="1" dirty="0" err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Nal</a:t>
            </a: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.</a:t>
            </a:r>
            <a:endParaRPr lang="es-ES" sz="9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2229979" y="6356350"/>
            <a:ext cx="4684043" cy="3651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s-E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44799"/>
            <a:ext cx="4474840" cy="496840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55000" lnSpcReduction="20000"/>
          </a:bodyPr>
          <a:lstStyle/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600" dirty="0" smtClean="0">
                <a:latin typeface="Baskerville Old Face" pitchFamily="18" charset="0"/>
              </a:rPr>
              <a:t>«Hoy </a:t>
            </a:r>
            <a:r>
              <a:rPr lang="es-CO" sz="4600" dirty="0">
                <a:latin typeface="Baskerville Old Face" pitchFamily="18" charset="0"/>
              </a:rPr>
              <a:t>es perentorio para todos conocer la ciudad. Hacerla propia, vivirla más allá de nuestro entorno inmediato. En sentido estricto es una cuestión de vida o muerte. </a:t>
            </a:r>
            <a:r>
              <a:rPr lang="es-CO" sz="4600" dirty="0" smtClean="0">
                <a:latin typeface="Baskerville Old Face" pitchFamily="18" charset="0"/>
              </a:rPr>
              <a:t>(…) </a:t>
            </a:r>
            <a:r>
              <a:rPr lang="es-CO" sz="4600" u="sng" dirty="0">
                <a:latin typeface="Baskerville Old Face" pitchFamily="18" charset="0"/>
              </a:rPr>
              <a:t>Un habitante urbano que conoce mejor la ciudad en su complejidad, está mejor dotado para servirse de ella y está mejor preparado para </a:t>
            </a:r>
            <a:r>
              <a:rPr lang="es-CO" sz="4600" u="sng" dirty="0" smtClean="0">
                <a:latin typeface="Baskerville Old Face" pitchFamily="18" charset="0"/>
              </a:rPr>
              <a:t>servirle</a:t>
            </a:r>
            <a:r>
              <a:rPr lang="es-CO" sz="4600" dirty="0" smtClean="0">
                <a:latin typeface="Baskerville Old Face" pitchFamily="18" charset="0"/>
              </a:rPr>
              <a:t>». </a:t>
            </a:r>
          </a:p>
          <a:p>
            <a:pPr marL="0" indent="0" algn="just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500" dirty="0">
                <a:latin typeface="Baskerville Old Face" pitchFamily="18" charset="0"/>
              </a:rPr>
              <a:t>(Marta Lía </a:t>
            </a:r>
            <a:r>
              <a:rPr lang="es-CO" sz="2500" dirty="0" smtClean="0">
                <a:latin typeface="Baskerville Old Face" pitchFamily="18" charset="0"/>
              </a:rPr>
              <a:t>GIRALDO, </a:t>
            </a:r>
            <a:r>
              <a:rPr lang="es-CO" sz="2500" i="1" dirty="0">
                <a:latin typeface="Baskerville Old Face" pitchFamily="18" charset="0"/>
              </a:rPr>
              <a:t>Recorridos Urbanos. Una propuesta pedagógica para conocer la ciudad</a:t>
            </a:r>
            <a:r>
              <a:rPr lang="es-CO" sz="2500" dirty="0">
                <a:latin typeface="Baskerville Old Face" pitchFamily="18" charset="0"/>
              </a:rPr>
              <a:t>, Medellín: Corporación Región, 2000, p. 3</a:t>
            </a:r>
            <a:r>
              <a:rPr lang="es-CO" sz="2500" dirty="0" smtClean="0">
                <a:latin typeface="Baskerville Old Face" pitchFamily="18" charset="0"/>
              </a:rPr>
              <a:t>)</a:t>
            </a:r>
            <a:endParaRPr lang="es-CO" sz="2500" dirty="0">
              <a:latin typeface="Baskerville Old Face" pitchFamily="18" charset="0"/>
            </a:endParaRPr>
          </a:p>
        </p:txBody>
      </p:sp>
      <p:pic>
        <p:nvPicPr>
          <p:cNvPr id="7" name="Picture 2" descr="E:\ISAAC\Trabajos para Camilo Cataño\Nueva carpeta (2)\Recorrido Red de Escritores.Grupo2Gina\DSC_04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7" y="2066677"/>
            <a:ext cx="3956579" cy="222641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004047" y="4321175"/>
            <a:ext cx="3956579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>
                <a:latin typeface="+mn-lt"/>
                <a:cs typeface="+mn-cs"/>
              </a:rPr>
              <a:t>Grupo Portafolio Cultural. </a:t>
            </a:r>
            <a:r>
              <a:rPr lang="es-ES" sz="900" b="1" i="1" dirty="0">
                <a:latin typeface="+mn-lt"/>
                <a:cs typeface="+mn-cs"/>
              </a:rPr>
              <a:t>La calle</a:t>
            </a:r>
            <a:r>
              <a:rPr lang="es-ES" sz="900" b="1" dirty="0">
                <a:latin typeface="+mn-lt"/>
                <a:cs typeface="+mn-cs"/>
              </a:rPr>
              <a:t>, Recorrido Pedagógico con miembros de la Red de escritores Ciudad de Medellín, Medellín, mayo 28 de 2014.</a:t>
            </a:r>
            <a:endParaRPr lang="es-CO" dirty="0">
              <a:latin typeface="+mn-lt"/>
              <a:cs typeface="+mn-cs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2087724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Edificio Torre de la Memoria (BPP)– Cátedra Técnico Científica, U. </a:t>
            </a:r>
            <a:r>
              <a:rPr lang="es-ES" sz="900" b="1" dirty="0" err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Nal</a:t>
            </a: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.</a:t>
            </a:r>
            <a:endParaRPr lang="es-ES" sz="9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1" name="3 Marcador de pie de página"/>
          <p:cNvSpPr txBox="1">
            <a:spLocks/>
          </p:cNvSpPr>
          <p:nvPr/>
        </p:nvSpPr>
        <p:spPr>
          <a:xfrm>
            <a:off x="2229979" y="6356350"/>
            <a:ext cx="4684043" cy="3651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s-E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2.1. Vivir el barrio, Habitar la ciudad</a:t>
            </a:r>
            <a:endParaRPr lang="es-CO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376" y="1448780"/>
            <a:ext cx="8147248" cy="396044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s-ES" sz="2400" dirty="0" smtClean="0">
                <a:latin typeface="Baskerville Old Face" pitchFamily="18" charset="0"/>
              </a:rPr>
              <a:t>“Desde la alcoba a la plaza es posible ir por un camino. Un camino que muchos recorremos diariamente sin llegar a percibir quizás que es el mismo que conduce del útero a la luz, del denominado espacio interior al espacio exterior (…)La vía que conduce de la alcoba a la plaza es también, de cierta manera, la misma que va del universo personal de los asuntos privados a los asuntos públicos(…)Ya hemos dicho como de la alcoba a la plaza es posible ir por un camino. Ahora debemos subrayar que la significación de esos dos espacios le pertenece a la cultura”. </a:t>
            </a:r>
          </a:p>
          <a:p>
            <a:pPr marL="0" indent="0" algn="just">
              <a:buNone/>
            </a:pPr>
            <a:r>
              <a:rPr lang="es-ES" sz="1400" dirty="0" smtClean="0">
                <a:latin typeface="Baskerville Old Face" pitchFamily="18" charset="0"/>
              </a:rPr>
              <a:t>Fernando CRUZ KRONFLY,  “De la alcoba a la plaza. Los lugares del hombre”,  en </a:t>
            </a:r>
            <a:r>
              <a:rPr lang="es-ES" sz="1400" i="1" dirty="0" smtClean="0">
                <a:latin typeface="Baskerville Old Face" pitchFamily="18" charset="0"/>
              </a:rPr>
              <a:t>Revista de extensión cultural</a:t>
            </a:r>
            <a:r>
              <a:rPr lang="es-ES" sz="1400" i="1" dirty="0">
                <a:latin typeface="Baskerville Old Face" pitchFamily="18" charset="0"/>
              </a:rPr>
              <a:t> </a:t>
            </a:r>
            <a:r>
              <a:rPr lang="es-ES" sz="1400" i="1" dirty="0" smtClean="0">
                <a:latin typeface="Baskerville Old Face" pitchFamily="18" charset="0"/>
              </a:rPr>
              <a:t> </a:t>
            </a:r>
            <a:r>
              <a:rPr lang="es-ES" sz="1400" dirty="0" smtClean="0">
                <a:latin typeface="Baskerville Old Face" pitchFamily="18" charset="0"/>
              </a:rPr>
              <a:t>N°19 (1985), p54</a:t>
            </a:r>
            <a:endParaRPr lang="es-CO" sz="1400" dirty="0" smtClean="0">
              <a:latin typeface="Baskerville Old Face" pitchFamily="18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2087724" y="6356350"/>
            <a:ext cx="4968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Edificio Torre de la Memoria (BPP)– Cátedra Técnico Científica, U. </a:t>
            </a:r>
            <a:r>
              <a:rPr lang="es-ES" sz="900" b="1" dirty="0" err="1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Nal</a:t>
            </a:r>
            <a:r>
              <a:rPr lang="es-ES" sz="900" b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.</a:t>
            </a:r>
            <a:endParaRPr lang="es-ES" sz="900" b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503</TotalTime>
  <Words>969</Words>
  <Application>Microsoft Office PowerPoint</Application>
  <PresentationFormat>Presentación en pantalla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¿Cómo nos llega la ciudad? Elementos para la conversación Relación escuela y ciudad</vt:lpstr>
      <vt:lpstr>Presentación de PowerPoint</vt:lpstr>
      <vt:lpstr>Presentación de PowerPoint</vt:lpstr>
      <vt:lpstr>Presentación de PowerPoint</vt:lpstr>
      <vt:lpstr>2. Ciudad: Espacio físico &amp; Espacio vivido</vt:lpstr>
      <vt:lpstr>Presentación de PowerPoint</vt:lpstr>
      <vt:lpstr>Presentación de PowerPoint</vt:lpstr>
      <vt:lpstr>Presentación de PowerPoint</vt:lpstr>
      <vt:lpstr>2.1. Vivir el barrio, Habitar la ciudad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RECORRIDOS PEDAGÓGICOS:  ESTRATEGIA PARA LA RECUPERACIÓN DE MEMORIA E HISTORIA EN MEDELLÍN</dc:title>
  <dc:creator>Losarbo</dc:creator>
  <cp:lastModifiedBy>jorge garcia</cp:lastModifiedBy>
  <cp:revision>278</cp:revision>
  <dcterms:created xsi:type="dcterms:W3CDTF">2014-09-05T07:15:31Z</dcterms:created>
  <dcterms:modified xsi:type="dcterms:W3CDTF">2017-05-03T04:21:06Z</dcterms:modified>
</cp:coreProperties>
</file>