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590" r:id="rId2"/>
    <p:sldId id="661" r:id="rId3"/>
    <p:sldId id="664" r:id="rId4"/>
    <p:sldId id="662" r:id="rId5"/>
    <p:sldId id="596" r:id="rId6"/>
    <p:sldId id="597" r:id="rId7"/>
    <p:sldId id="598" r:id="rId8"/>
    <p:sldId id="599" r:id="rId9"/>
    <p:sldId id="592" r:id="rId10"/>
    <p:sldId id="667" r:id="rId11"/>
    <p:sldId id="594" r:id="rId12"/>
    <p:sldId id="593" r:id="rId13"/>
    <p:sldId id="591" r:id="rId14"/>
    <p:sldId id="663" r:id="rId15"/>
    <p:sldId id="601" r:id="rId16"/>
    <p:sldId id="602" r:id="rId17"/>
    <p:sldId id="610" r:id="rId18"/>
    <p:sldId id="575" r:id="rId19"/>
    <p:sldId id="576" r:id="rId20"/>
    <p:sldId id="577" r:id="rId21"/>
    <p:sldId id="578" r:id="rId22"/>
    <p:sldId id="579" r:id="rId23"/>
    <p:sldId id="580" r:id="rId24"/>
    <p:sldId id="581" r:id="rId25"/>
    <p:sldId id="582" r:id="rId26"/>
    <p:sldId id="620" r:id="rId27"/>
    <p:sldId id="604" r:id="rId28"/>
    <p:sldId id="624" r:id="rId29"/>
    <p:sldId id="657" r:id="rId30"/>
    <p:sldId id="623" r:id="rId31"/>
    <p:sldId id="625" r:id="rId32"/>
    <p:sldId id="626" r:id="rId33"/>
    <p:sldId id="666" r:id="rId34"/>
    <p:sldId id="627" r:id="rId35"/>
    <p:sldId id="628" r:id="rId36"/>
    <p:sldId id="629" r:id="rId37"/>
    <p:sldId id="585" r:id="rId38"/>
    <p:sldId id="586" r:id="rId39"/>
    <p:sldId id="587" r:id="rId40"/>
    <p:sldId id="588" r:id="rId41"/>
    <p:sldId id="589" r:id="rId42"/>
    <p:sldId id="630" r:id="rId43"/>
    <p:sldId id="631" r:id="rId44"/>
    <p:sldId id="632" r:id="rId45"/>
    <p:sldId id="633" r:id="rId46"/>
    <p:sldId id="634" r:id="rId47"/>
    <p:sldId id="635" r:id="rId48"/>
    <p:sldId id="636" r:id="rId49"/>
    <p:sldId id="637" r:id="rId50"/>
    <p:sldId id="638" r:id="rId51"/>
    <p:sldId id="641" r:id="rId52"/>
    <p:sldId id="643" r:id="rId53"/>
    <p:sldId id="644" r:id="rId54"/>
    <p:sldId id="645" r:id="rId55"/>
    <p:sldId id="647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isa" initials="Melis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77777"/>
    <a:srgbClr val="990033"/>
    <a:srgbClr val="FF0066"/>
    <a:srgbClr val="DDDDDD"/>
    <a:srgbClr val="FF9933"/>
    <a:srgbClr val="00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0" autoAdjust="0"/>
    <p:restoredTop sz="83305" autoAdjust="0"/>
  </p:normalViewPr>
  <p:slideViewPr>
    <p:cSldViewPr>
      <p:cViewPr>
        <p:scale>
          <a:sx n="66" d="100"/>
          <a:sy n="66" d="100"/>
        </p:scale>
        <p:origin x="-1680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F264B3A-6261-4484-B06A-5CB0BA6EEE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34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2D2B98-D730-4A14-9EA4-B50891720226}" type="slidenum">
              <a:rPr lang="es-ES" smtClean="0"/>
              <a:pPr>
                <a:defRPr/>
              </a:pPr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dirty="0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003447-681F-4C97-9C0A-56DAF9282BE9}" type="slidenum">
              <a:rPr lang="es-CO" smtClean="0"/>
              <a:pPr/>
              <a:t>11</a:t>
            </a:fld>
            <a:endParaRPr lang="es-C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dirty="0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003447-681F-4C97-9C0A-56DAF9282BE9}" type="slidenum">
              <a:rPr lang="es-CO" smtClean="0"/>
              <a:pPr/>
              <a:t>12</a:t>
            </a:fld>
            <a:endParaRPr lang="es-CO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dirty="0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003447-681F-4C97-9C0A-56DAF9282BE9}" type="slidenum">
              <a:rPr lang="es-CO" smtClean="0"/>
              <a:pPr/>
              <a:t>13</a:t>
            </a:fld>
            <a:endParaRPr lang="es-CO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dirty="0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003447-681F-4C97-9C0A-56DAF9282BE9}" type="slidenum">
              <a:rPr lang="es-CO" smtClean="0"/>
              <a:pPr/>
              <a:t>14</a:t>
            </a:fld>
            <a:endParaRPr lang="es-CO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781D1B-FD22-4DA4-9421-C34227138EC5}" type="slidenum">
              <a:rPr lang="es-CO" smtClean="0"/>
              <a:pPr/>
              <a:t>22</a:t>
            </a:fld>
            <a:endParaRPr lang="es-CO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2D2B98-D730-4A14-9EA4-B50891720226}" type="slidenum">
              <a:rPr lang="es-ES" smtClean="0"/>
              <a:pPr>
                <a:defRPr/>
              </a:pPr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2D2B98-D730-4A14-9EA4-B50891720226}" type="slidenum">
              <a:rPr lang="es-ES" smtClean="0"/>
              <a:pPr>
                <a:defRPr/>
              </a:pPr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dirty="0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003447-681F-4C97-9C0A-56DAF9282BE9}" type="slidenum">
              <a:rPr lang="es-CO" smtClean="0"/>
              <a:pPr/>
              <a:t>4</a:t>
            </a:fld>
            <a:endParaRPr lang="es-C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dirty="0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003447-681F-4C97-9C0A-56DAF9282BE9}" type="slidenum">
              <a:rPr lang="es-CO" smtClean="0"/>
              <a:pPr/>
              <a:t>9</a:t>
            </a:fld>
            <a:endParaRPr lang="es-C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dirty="0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003447-681F-4C97-9C0A-56DAF9282BE9}" type="slidenum">
              <a:rPr lang="es-CO" smtClean="0"/>
              <a:pPr/>
              <a:t>10</a:t>
            </a:fld>
            <a:endParaRPr lang="es-C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189CE-9701-4FBB-A944-5EFD5B742D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07F91-4AC6-4632-A747-70AEAA023B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10496-1921-4A3C-A23D-AF794264B1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1BC13-2D57-4DB1-8DE2-7BD4965B98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8BB6A-59CD-43E5-997A-8800D4A85C8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905D5-CE3A-4A1F-A70E-D26CB48D65A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EECC5-FC75-4E92-9111-BE84E9A1C9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8F03A-6132-4E3E-A882-8B9AECE071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5C992-59ED-4555-A0AA-8AA9BA5080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5723C-AB8E-4146-B748-EA560BBC95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E4CC8-316C-4A3E-A46E-F04F130013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0EDF32-B313-4BB7-9EBA-19ECE3D20B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acing.org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ehow.com/how_8274218_report-cyberbully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28625" y="1268760"/>
            <a:ext cx="8286750" cy="5518175"/>
          </a:xfrm>
        </p:spPr>
        <p:txBody>
          <a:bodyPr/>
          <a:lstStyle/>
          <a:p>
            <a:pPr algn="ctr" eaLnBrk="1" hangingPunct="1"/>
            <a:r>
              <a:rPr lang="es-ES" sz="3600" dirty="0" smtClean="0">
                <a:effectLst/>
              </a:rPr>
              <a:t/>
            </a:r>
            <a:br>
              <a:rPr lang="es-ES" sz="3600" dirty="0" smtClean="0">
                <a:effectLst/>
              </a:rPr>
            </a:br>
            <a:r>
              <a:rPr lang="es-ES" sz="3200" dirty="0" smtClean="0">
                <a:effectLst/>
              </a:rPr>
              <a:t>ACOSO ESCOLAR: ¿QUÉ ES, CÓMO SE PREVIENE Y CÓMO SE MANEJA?</a:t>
            </a:r>
            <a:br>
              <a:rPr lang="es-ES" sz="3200" dirty="0" smtClean="0">
                <a:effectLst/>
              </a:rPr>
            </a:br>
            <a:r>
              <a:rPr lang="es-ES" sz="2800" dirty="0">
                <a:effectLst/>
              </a:rPr>
              <a:t/>
            </a:r>
            <a:br>
              <a:rPr lang="es-ES" sz="2800" dirty="0">
                <a:effectLst/>
              </a:rPr>
            </a:br>
            <a:r>
              <a:rPr lang="es-ES" sz="2800" dirty="0" smtClean="0">
                <a:effectLst/>
              </a:rPr>
              <a:t>Jorge Iván García O</a:t>
            </a:r>
            <a:br>
              <a:rPr lang="es-ES" sz="2800" dirty="0" smtClean="0">
                <a:effectLst/>
              </a:rPr>
            </a:br>
            <a:r>
              <a:rPr lang="es-ES" sz="2800" dirty="0" smtClean="0">
                <a:effectLst/>
              </a:rPr>
              <a:t>Licenciado en Formación Estética</a:t>
            </a:r>
            <a:br>
              <a:rPr lang="es-ES" sz="2800" dirty="0" smtClean="0">
                <a:effectLst/>
              </a:rPr>
            </a:br>
            <a:r>
              <a:rPr lang="es-ES" sz="2800" dirty="0" smtClean="0">
                <a:effectLst/>
              </a:rPr>
              <a:t>Universidad Pontificia Bolivariana</a:t>
            </a:r>
            <a:r>
              <a:rPr lang="es-ES" sz="1100" dirty="0" smtClean="0">
                <a:effectLst/>
              </a:rPr>
              <a:t/>
            </a:r>
            <a:br>
              <a:rPr lang="es-ES" sz="1100" dirty="0" smtClean="0">
                <a:effectLst/>
              </a:rPr>
            </a:br>
            <a:r>
              <a:rPr lang="es-ES" sz="1200" dirty="0" smtClean="0">
                <a:effectLst/>
              </a:rPr>
              <a:t/>
            </a:r>
            <a:br>
              <a:rPr lang="es-ES" sz="1200" dirty="0" smtClean="0">
                <a:effectLst/>
              </a:rPr>
            </a:br>
            <a:r>
              <a:rPr lang="es-ES" sz="1200" dirty="0">
                <a:effectLst/>
              </a:rPr>
              <a:t/>
            </a:r>
            <a:br>
              <a:rPr lang="es-ES" sz="1200" dirty="0">
                <a:effectLst/>
              </a:rPr>
            </a:br>
            <a:r>
              <a:rPr lang="es-ES" sz="1200" dirty="0" smtClean="0">
                <a:effectLst/>
              </a:rPr>
              <a:t/>
            </a:r>
            <a:br>
              <a:rPr lang="es-ES" sz="1200" dirty="0" smtClean="0">
                <a:effectLst/>
              </a:rPr>
            </a:br>
            <a:r>
              <a:rPr lang="es-ES" sz="1400" dirty="0">
                <a:effectLst/>
              </a:rPr>
              <a:t/>
            </a:r>
            <a:br>
              <a:rPr lang="es-ES" sz="1400" dirty="0">
                <a:effectLst/>
              </a:rPr>
            </a:br>
            <a:r>
              <a:rPr lang="es-ES" sz="1400" dirty="0" smtClean="0">
                <a:effectLst/>
              </a:rPr>
              <a:t/>
            </a:r>
            <a:br>
              <a:rPr lang="es-ES" sz="1400" dirty="0" smtClean="0">
                <a:effectLst/>
              </a:rPr>
            </a:br>
            <a:r>
              <a:rPr lang="es-ES" sz="1400" dirty="0" smtClean="0">
                <a:effectLst/>
              </a:rPr>
              <a:t>Adaptación de la presentación del profesor Enrique Chaux de la Universidad de los Andes</a:t>
            </a:r>
            <a:endParaRPr lang="es-ES" sz="16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625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6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62484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Agresión</a:t>
            </a:r>
            <a:endParaRPr lang="es-CO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266" name="5 Marcador de contenido"/>
          <p:cNvSpPr>
            <a:spLocks/>
          </p:cNvSpPr>
          <p:nvPr/>
        </p:nvSpPr>
        <p:spPr bwMode="auto">
          <a:xfrm>
            <a:off x="838200" y="1484784"/>
            <a:ext cx="776624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CO" sz="2800" b="1" i="1" u="none" dirty="0" smtClean="0">
                <a:latin typeface="Arial" pitchFamily="34" charset="0"/>
                <a:cs typeface="Arial" pitchFamily="34" charset="0"/>
              </a:rPr>
              <a:t>Acción con la intención de hacerle daño a otra persona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O" sz="2600" b="1" u="none" dirty="0" smtClean="0">
                <a:latin typeface="Arial" pitchFamily="34" charset="0"/>
                <a:cs typeface="Arial" pitchFamily="34" charset="0"/>
              </a:rPr>
              <a:t>Física</a:t>
            </a:r>
            <a:r>
              <a:rPr lang="es-CO" sz="2600" u="none" dirty="0" smtClean="0">
                <a:latin typeface="Arial" pitchFamily="34" charset="0"/>
                <a:cs typeface="Arial" pitchFamily="34" charset="0"/>
              </a:rPr>
              <a:t> (golpes, patadas, empujones, puños)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O" sz="2600" b="1" u="none" dirty="0" smtClean="0">
                <a:latin typeface="Arial" pitchFamily="34" charset="0"/>
                <a:cs typeface="Arial" pitchFamily="34" charset="0"/>
              </a:rPr>
              <a:t>Verbal</a:t>
            </a:r>
            <a:r>
              <a:rPr lang="es-CO" sz="2600" u="none" dirty="0" smtClean="0">
                <a:latin typeface="Arial" pitchFamily="34" charset="0"/>
                <a:cs typeface="Arial" pitchFamily="34" charset="0"/>
              </a:rPr>
              <a:t> (insultos, groserías, sobrenombres, humillaciones)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O" sz="2600" b="1" u="none" dirty="0" smtClean="0">
                <a:latin typeface="Arial" pitchFamily="34" charset="0"/>
                <a:cs typeface="Arial" pitchFamily="34" charset="0"/>
              </a:rPr>
              <a:t>Relacional</a:t>
            </a:r>
            <a:r>
              <a:rPr lang="es-CO" sz="2600" u="none" dirty="0" smtClean="0">
                <a:latin typeface="Arial" pitchFamily="34" charset="0"/>
                <a:cs typeface="Arial" pitchFamily="34" charset="0"/>
              </a:rPr>
              <a:t> (chismes, rumores, exclusión)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O" sz="2600" b="1" u="none" dirty="0" smtClean="0">
                <a:latin typeface="Arial" pitchFamily="34" charset="0"/>
                <a:cs typeface="Arial" pitchFamily="34" charset="0"/>
              </a:rPr>
              <a:t>Virtual</a:t>
            </a:r>
            <a:r>
              <a:rPr lang="es-CO" sz="2600" u="none" dirty="0" smtClean="0">
                <a:latin typeface="Arial" pitchFamily="34" charset="0"/>
                <a:cs typeface="Arial" pitchFamily="34" charset="0"/>
              </a:rPr>
              <a:t> (redes sociales, internet, teléfonos celulares)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O" sz="2600" b="1" u="none" dirty="0" smtClean="0">
                <a:latin typeface="Arial" pitchFamily="34" charset="0"/>
                <a:cs typeface="Arial" pitchFamily="34" charset="0"/>
              </a:rPr>
              <a:t>Reactiva</a:t>
            </a:r>
            <a:r>
              <a:rPr lang="es-CO" sz="2600" u="none" dirty="0" smtClean="0">
                <a:latin typeface="Arial" pitchFamily="34" charset="0"/>
                <a:cs typeface="Arial" pitchFamily="34" charset="0"/>
              </a:rPr>
              <a:t> (reacción ante una ofensa real o percibida)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O" sz="2600" b="1" u="none" dirty="0" smtClean="0">
                <a:latin typeface="Arial" pitchFamily="34" charset="0"/>
                <a:cs typeface="Arial" pitchFamily="34" charset="0"/>
              </a:rPr>
              <a:t>Proactiva</a:t>
            </a:r>
            <a:r>
              <a:rPr lang="es-CO" sz="2600" u="none" dirty="0" smtClean="0">
                <a:latin typeface="Arial" pitchFamily="34" charset="0"/>
                <a:cs typeface="Arial" pitchFamily="34" charset="0"/>
              </a:rPr>
              <a:t> (agresión como instrumento)</a:t>
            </a:r>
          </a:p>
        </p:txBody>
      </p:sp>
    </p:spTree>
    <p:extLst>
      <p:ext uri="{BB962C8B-B14F-4D97-AF65-F5344CB8AC3E}">
        <p14:creationId xmlns:p14="http://schemas.microsoft.com/office/powerpoint/2010/main" val="5467834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6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7096302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Agresión</a:t>
            </a:r>
            <a:r>
              <a:rPr lang="en-US" dirty="0" smtClean="0">
                <a:latin typeface="+mn-lt"/>
                <a:ea typeface="+mn-ea"/>
                <a:cs typeface="+mn-cs"/>
              </a:rPr>
              <a:t>: </a:t>
            </a:r>
            <a:br>
              <a:rPr lang="en-US" dirty="0" smtClean="0">
                <a:latin typeface="+mn-lt"/>
                <a:ea typeface="+mn-ea"/>
                <a:cs typeface="+mn-cs"/>
              </a:rPr>
            </a:br>
            <a:r>
              <a:rPr lang="en-US" dirty="0" smtClean="0">
                <a:latin typeface="+mn-lt"/>
                <a:ea typeface="+mn-ea"/>
                <a:cs typeface="+mn-cs"/>
              </a:rPr>
              <a:t>“la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punta</a:t>
            </a:r>
            <a:r>
              <a:rPr lang="en-US" dirty="0" smtClean="0">
                <a:latin typeface="+mn-lt"/>
                <a:ea typeface="+mn-ea"/>
                <a:cs typeface="+mn-cs"/>
              </a:rPr>
              <a:t> del iceberg”</a:t>
            </a:r>
            <a:endParaRPr lang="es-CO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266" name="5 Marcador de contenido"/>
          <p:cNvSpPr>
            <a:spLocks/>
          </p:cNvSpPr>
          <p:nvPr/>
        </p:nvSpPr>
        <p:spPr bwMode="auto">
          <a:xfrm>
            <a:off x="611560" y="1909936"/>
            <a:ext cx="7992888" cy="468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O" sz="2600" u="none" dirty="0" smtClean="0">
                <a:latin typeface="Arial" pitchFamily="34" charset="0"/>
                <a:cs typeface="Arial" pitchFamily="34" charset="0"/>
              </a:rPr>
              <a:t>Puede haber situaciones “episódicas” de agresión”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O" sz="2600" u="none" dirty="0" smtClean="0">
                <a:latin typeface="Arial" pitchFamily="34" charset="0"/>
                <a:cs typeface="Arial" pitchFamily="34" charset="0"/>
              </a:rPr>
              <a:t>Los conflictos pueden ser manejados de manera agresiva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O" sz="2600" u="none" dirty="0" smtClean="0">
                <a:latin typeface="Arial" pitchFamily="34" charset="0"/>
                <a:cs typeface="Arial" pitchFamily="34" charset="0"/>
              </a:rPr>
              <a:t> La intimidación escolar implica agresión ejercida de una manera particular.</a:t>
            </a:r>
          </a:p>
          <a:p>
            <a:pPr>
              <a:spcBef>
                <a:spcPct val="20000"/>
              </a:spcBef>
            </a:pPr>
            <a:endParaRPr lang="es-CO" sz="2600" u="none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O" sz="2600" b="1" u="none" dirty="0" smtClean="0">
                <a:latin typeface="Arial" pitchFamily="34" charset="0"/>
                <a:cs typeface="Arial" pitchFamily="34" charset="0"/>
              </a:rPr>
              <a:t>LOS CONFLICTOS NO NECESARIAMENTE IMPLICAN AGRESIÓN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O" sz="2600" b="1" u="none" dirty="0" smtClean="0">
                <a:latin typeface="Arial" pitchFamily="34" charset="0"/>
                <a:cs typeface="Arial" pitchFamily="34" charset="0"/>
              </a:rPr>
              <a:t>LA INTIMIDACIÓN SIEMPRE IMPLICA AGRESIÓN, PERO LA AGRESIÓN NO SIEMPRE IMPLICA INTIMIDACIÓN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CO" sz="2600" u="none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CO" sz="2600" u="non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90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6 Título"/>
          <p:cNvSpPr>
            <a:spLocks noGrp="1"/>
          </p:cNvSpPr>
          <p:nvPr>
            <p:ph type="title"/>
          </p:nvPr>
        </p:nvSpPr>
        <p:spPr>
          <a:xfrm>
            <a:off x="500034" y="260648"/>
            <a:ext cx="62484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Conflictos</a:t>
            </a:r>
            <a:endParaRPr lang="es-CO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266" name="5 Marcador de contenido"/>
          <p:cNvSpPr>
            <a:spLocks/>
          </p:cNvSpPr>
          <p:nvPr/>
        </p:nvSpPr>
        <p:spPr bwMode="auto">
          <a:xfrm>
            <a:off x="539552" y="1340768"/>
            <a:ext cx="79928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O" sz="2800" u="none" dirty="0" smtClean="0">
                <a:latin typeface="Arial" pitchFamily="34" charset="0"/>
                <a:cs typeface="Arial" pitchFamily="34" charset="0"/>
              </a:rPr>
              <a:t>Situaciones en las que hay dos (o más) partes (personas o grupos) con posiciones encontradas.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O" sz="2800" u="none" dirty="0" smtClean="0">
                <a:latin typeface="Arial" pitchFamily="34" charset="0"/>
                <a:cs typeface="Arial" pitchFamily="34" charset="0"/>
              </a:rPr>
              <a:t>Conflictos son parte inherente de la vida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O" sz="2800" u="none" dirty="0" smtClean="0">
                <a:latin typeface="Arial" pitchFamily="34" charset="0"/>
                <a:cs typeface="Arial" pitchFamily="34" charset="0"/>
              </a:rPr>
              <a:t>Oportunidades para mejorar nuestras relaciones y buscar satisfacer nuestras necesidades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O" sz="2800" u="none" baseline="0" dirty="0" smtClean="0">
                <a:latin typeface="Arial" pitchFamily="34" charset="0"/>
                <a:cs typeface="Arial" pitchFamily="34" charset="0"/>
              </a:rPr>
              <a:t>Podemos</a:t>
            </a:r>
            <a:r>
              <a:rPr lang="es-CO" sz="2800" u="none" dirty="0" smtClean="0">
                <a:latin typeface="Arial" pitchFamily="34" charset="0"/>
                <a:cs typeface="Arial" pitchFamily="34" charset="0"/>
              </a:rPr>
              <a:t> aprender a manejarlos de una manera pacífica</a:t>
            </a:r>
          </a:p>
          <a:p>
            <a:pPr algn="ctr">
              <a:spcBef>
                <a:spcPct val="20000"/>
              </a:spcBef>
            </a:pPr>
            <a:r>
              <a:rPr lang="es-CO" sz="2800" b="1" u="none" baseline="0" dirty="0" smtClean="0">
                <a:latin typeface="Arial" pitchFamily="34" charset="0"/>
                <a:cs typeface="Arial" pitchFamily="34" charset="0"/>
              </a:rPr>
              <a:t>LA INTIMIDACIÓN</a:t>
            </a:r>
            <a:r>
              <a:rPr lang="es-CO" sz="2800" b="1" u="none" dirty="0" smtClean="0">
                <a:latin typeface="Arial" pitchFamily="34" charset="0"/>
                <a:cs typeface="Arial" pitchFamily="34" charset="0"/>
              </a:rPr>
              <a:t> ESCOLAR NO ES UNA SITUACIÓN DE CONFLICTO</a:t>
            </a:r>
            <a:endParaRPr lang="es-CO" sz="2800" b="1" u="none" baseline="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CO" sz="2800" u="none" baseline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557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6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788839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Intimidación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(bullying,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matoneo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acoso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escolar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)</a:t>
            </a:r>
            <a:endParaRPr lang="es-CO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266" name="5 Marcador de contenido"/>
          <p:cNvSpPr>
            <a:spLocks/>
          </p:cNvSpPr>
          <p:nvPr/>
        </p:nvSpPr>
        <p:spPr bwMode="auto">
          <a:xfrm>
            <a:off x="838200" y="2132856"/>
            <a:ext cx="73342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O" sz="2800" u="none" baseline="0" dirty="0"/>
              <a:t>Una o varias personas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O" sz="2800" u="none" baseline="0" dirty="0"/>
              <a:t>Agreden a </a:t>
            </a:r>
            <a:r>
              <a:rPr lang="es-CO" sz="2800" u="none" baseline="0" dirty="0" smtClean="0"/>
              <a:t>otro/a intencionalmente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O" sz="2800" u="none" dirty="0" smtClean="0"/>
              <a:t>De manera </a:t>
            </a:r>
            <a:r>
              <a:rPr lang="es-CO" sz="2800" b="1" u="none" dirty="0" smtClean="0"/>
              <a:t>sistemática</a:t>
            </a:r>
            <a:r>
              <a:rPr lang="es-CO" sz="2800" u="none" dirty="0" smtClean="0"/>
              <a:t> </a:t>
            </a:r>
            <a:r>
              <a:rPr lang="es-CO" altLang="ja-JP" sz="2800" u="none" dirty="0" smtClean="0">
                <a:ea typeface="ＭＳ Ｐゴシック" pitchFamily="48" charset="-128"/>
              </a:rPr>
              <a:t>(</a:t>
            </a:r>
            <a:r>
              <a:rPr lang="es-CO" altLang="ja-JP" sz="2800" u="none" dirty="0">
                <a:ea typeface="ＭＳ Ｐゴシック" pitchFamily="48" charset="-128"/>
              </a:rPr>
              <a:t>las mismas </a:t>
            </a:r>
            <a:r>
              <a:rPr lang="es-CO" altLang="ja-JP" sz="2800" u="none" dirty="0" smtClean="0">
                <a:ea typeface="ＭＳ Ｐゴシック" pitchFamily="48" charset="-128"/>
              </a:rPr>
              <a:t>personas) y</a:t>
            </a:r>
            <a:endParaRPr lang="es-CO" sz="2800" u="none" baseline="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O" sz="2800" b="1" u="none" baseline="0" dirty="0" smtClean="0"/>
              <a:t>Repetida (</a:t>
            </a:r>
            <a:r>
              <a:rPr lang="es-CO" altLang="ja-JP" sz="2800" u="none" dirty="0" smtClean="0">
                <a:ea typeface="ＭＳ Ｐゴシック" pitchFamily="48" charset="-128"/>
              </a:rPr>
              <a:t>durante un tiempo determinado)</a:t>
            </a:r>
            <a:endParaRPr lang="es-CO" altLang="ja-JP" sz="2800" u="none" baseline="0" dirty="0" smtClean="0">
              <a:ea typeface="ＭＳ Ｐゴシック" pitchFamily="48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O" altLang="ja-JP" sz="2800" u="none" dirty="0" smtClean="0">
                <a:ea typeface="ＭＳ Ｐゴシック" pitchFamily="48" charset="-128"/>
              </a:rPr>
              <a:t>L</a:t>
            </a:r>
            <a:r>
              <a:rPr lang="es-CO" altLang="ja-JP" sz="2800" u="none" baseline="0" dirty="0" smtClean="0">
                <a:ea typeface="ＭＳ Ｐゴシック" pitchFamily="48" charset="-128"/>
              </a:rPr>
              <a:t>a víctima usualmente es</a:t>
            </a:r>
            <a:r>
              <a:rPr lang="es-CO" altLang="ja-JP" sz="2800" u="none" dirty="0" smtClean="0">
                <a:ea typeface="ＭＳ Ｐゴシック" pitchFamily="48" charset="-128"/>
              </a:rPr>
              <a:t> vulnerable y no tiene cómo defenderse</a:t>
            </a:r>
            <a:r>
              <a:rPr lang="es-CO" altLang="ja-JP" sz="2800" u="none" baseline="0" dirty="0" smtClean="0">
                <a:ea typeface="ＭＳ Ｐゴシック" pitchFamily="48" charset="-128"/>
              </a:rPr>
              <a:t> (</a:t>
            </a:r>
            <a:r>
              <a:rPr lang="es-CO" altLang="ja-JP" sz="2800" b="1" u="none" baseline="0" dirty="0" smtClean="0">
                <a:ea typeface="ＭＳ Ｐゴシック" pitchFamily="48" charset="-128"/>
              </a:rPr>
              <a:t>desbalance de poder</a:t>
            </a:r>
            <a:r>
              <a:rPr lang="es-CO" altLang="ja-JP" sz="2800" u="none" baseline="0" dirty="0" smtClean="0">
                <a:ea typeface="ＭＳ Ｐゴシック" pitchFamily="48" charset="-128"/>
              </a:rPr>
              <a:t>)</a:t>
            </a:r>
            <a:endParaRPr lang="es-CO" sz="2800" u="none" baseline="0" dirty="0" smtClean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1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1007604" y="800708"/>
            <a:ext cx="7128792" cy="5544616"/>
            <a:chOff x="395536" y="692696"/>
            <a:chExt cx="7128792" cy="5544616"/>
          </a:xfrm>
        </p:grpSpPr>
        <p:sp>
          <p:nvSpPr>
            <p:cNvPr id="3" name="2 Elipse"/>
            <p:cNvSpPr/>
            <p:nvPr/>
          </p:nvSpPr>
          <p:spPr bwMode="auto">
            <a:xfrm>
              <a:off x="1691680" y="692696"/>
              <a:ext cx="5832648" cy="518457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3 Elipse"/>
            <p:cNvSpPr/>
            <p:nvPr/>
          </p:nvSpPr>
          <p:spPr bwMode="auto">
            <a:xfrm>
              <a:off x="395536" y="2852936"/>
              <a:ext cx="3816424" cy="338437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4 Elipse"/>
            <p:cNvSpPr/>
            <p:nvPr/>
          </p:nvSpPr>
          <p:spPr bwMode="auto">
            <a:xfrm>
              <a:off x="4718134" y="2492896"/>
              <a:ext cx="2374145" cy="205222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323528" y="530120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u="none" dirty="0" smtClean="0"/>
              <a:t>CONFLICTOS</a:t>
            </a:r>
            <a:endParaRPr lang="es-CO" b="1" u="none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64088" y="321297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u="none" dirty="0" smtClean="0"/>
              <a:t>ACOSO</a:t>
            </a:r>
          </a:p>
          <a:p>
            <a:pPr algn="ctr"/>
            <a:r>
              <a:rPr lang="es-CO" sz="2400" b="1" u="none" dirty="0" smtClean="0"/>
              <a:t>BULLYING</a:t>
            </a:r>
            <a:endParaRPr lang="es-CO" sz="2000" b="1" u="none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547664" y="76470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u="none" dirty="0" smtClean="0"/>
              <a:t>AGRESIÓN</a:t>
            </a:r>
            <a:endParaRPr lang="es-CO" b="1" u="none" dirty="0"/>
          </a:p>
        </p:txBody>
      </p:sp>
    </p:spTree>
    <p:extLst>
      <p:ext uri="{BB962C8B-B14F-4D97-AF65-F5344CB8AC3E}">
        <p14:creationId xmlns:p14="http://schemas.microsoft.com/office/powerpoint/2010/main" val="3958418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9144000" cy="5715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s-ES" sz="2500" dirty="0" smtClean="0"/>
              <a:t>En el pequeño grupo de “nerds” había un niño muy particular.  Tenía las características típicas de la película “Los nerds”.  Mis amigos y yo molestábamos a todos, todo el día.  Pero este personaje tenía algo que llamaba principalmente mi atención.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2500" dirty="0" smtClean="0"/>
              <a:t>No podría decir exactamente qué era.  Me parecía lento, indefenso, sin alientos de defenderse.  Me pasé todo ese año llamándolo “</a:t>
            </a:r>
            <a:r>
              <a:rPr lang="es-ES" sz="2500" dirty="0" err="1" smtClean="0"/>
              <a:t>gafufo</a:t>
            </a:r>
            <a:r>
              <a:rPr lang="es-ES" sz="2500" dirty="0" smtClean="0"/>
              <a:t>”, “dientón”…Y una cantidad de sobrenombres que ya ni recuerdo.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2500" dirty="0" smtClean="0"/>
              <a:t>Al siguiente año, en sexto, mis dos mejores amigas y yo estábamos un día en mi casa buscando algo qué hacer.  No se de dónde surgió la idea de llamar a Camilo a molestarlo.  Se nos ocurrió una “fantástica” idea: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2500" dirty="0" smtClean="0"/>
              <a:t>¿Por qué no llamarlo y decirle que yo quería ser su novia?</a:t>
            </a:r>
          </a:p>
        </p:txBody>
      </p:sp>
      <p:sp>
        <p:nvSpPr>
          <p:cNvPr id="6147" name="2 CuadroTexto"/>
          <p:cNvSpPr txBox="1">
            <a:spLocks noChangeArrowheads="1"/>
          </p:cNvSpPr>
          <p:nvPr/>
        </p:nvSpPr>
        <p:spPr bwMode="auto">
          <a:xfrm>
            <a:off x="642938" y="0"/>
            <a:ext cx="7286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latin typeface="+mj-lt"/>
                <a:cs typeface="Arial" charset="0"/>
              </a:rPr>
              <a:t>Testimonio</a:t>
            </a:r>
            <a:r>
              <a:rPr lang="en-US" sz="2800" b="1" dirty="0">
                <a:latin typeface="+mj-lt"/>
                <a:cs typeface="Arial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01054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2642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sz="2400" dirty="0" smtClean="0"/>
              <a:t>Eso hicimos.  Una de mis amigas adoptó el papel de intermediaria.  Lo llamamos y ella le dijo que en realidad lo que pasaba era que él me gustaba y que quería ser su novia…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2400" dirty="0" smtClean="0"/>
              <a:t>Al siguiente día en el colegio mi amiga fue y le preguntó que si él quería ser mi novio.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2400" dirty="0" smtClean="0"/>
              <a:t>Increíblemente, después de tanto tiempo de maltrato y burlas, Camilo dijo que SI.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2400" dirty="0" smtClean="0"/>
              <a:t>Durante unas horas estuvimos muy entretenidas escribiéndole cartas, diciéndole lo mucho que me gustaban los dulces y los chocolates. Finalmente me cansé del jueguito y lo que hice fue tal vez el momento que recuerdo con mayor dolor.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2400" dirty="0" smtClean="0"/>
              <a:t>Fui donde Camilo y delante de otros niños le dije algo así: “Usted y yo no somos novios, creyó que yo me cuadraría con alguien como usted? </a:t>
            </a:r>
            <a:r>
              <a:rPr lang="es-ES" sz="2400" dirty="0" err="1" smtClean="0"/>
              <a:t>Jajajaja</a:t>
            </a:r>
            <a:r>
              <a:rPr lang="es-ES" sz="2400" dirty="0" smtClean="0"/>
              <a:t>!!! </a:t>
            </a:r>
          </a:p>
        </p:txBody>
      </p:sp>
    </p:spTree>
    <p:extLst>
      <p:ext uri="{BB962C8B-B14F-4D97-AF65-F5344CB8AC3E}">
        <p14:creationId xmlns:p14="http://schemas.microsoft.com/office/powerpoint/2010/main" val="86811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/>
          <a:lstStyle/>
          <a:p>
            <a:r>
              <a:rPr lang="es-CO" dirty="0" smtClean="0"/>
              <a:t>¿Cómo creen que se sintió Camilo?</a:t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>¿Por qué este es un caso de acoso y no de mal manejo de conflictos?</a:t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417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6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91264" cy="795338"/>
          </a:xfrm>
        </p:spPr>
        <p:txBody>
          <a:bodyPr>
            <a:noAutofit/>
          </a:bodyPr>
          <a:lstStyle/>
          <a:p>
            <a:pPr algn="l" eaLnBrk="1" hangingPunct="1"/>
            <a:r>
              <a:rPr lang="es-CO" dirty="0" smtClean="0">
                <a:latin typeface="+mn-lt"/>
                <a:ea typeface="+mn-ea"/>
                <a:cs typeface="+mn-cs"/>
              </a:rPr>
              <a:t>El acoso </a:t>
            </a:r>
            <a:r>
              <a:rPr lang="es-CO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puede incluir agresión…</a:t>
            </a:r>
          </a:p>
        </p:txBody>
      </p:sp>
      <p:sp>
        <p:nvSpPr>
          <p:cNvPr id="5122" name="5 Marcador de contenido"/>
          <p:cNvSpPr>
            <a:spLocks noGrp="1"/>
          </p:cNvSpPr>
          <p:nvPr>
            <p:ph idx="1"/>
          </p:nvPr>
        </p:nvSpPr>
        <p:spPr>
          <a:xfrm>
            <a:off x="609600" y="1905000"/>
            <a:ext cx="7848600" cy="3252192"/>
          </a:xfrm>
        </p:spPr>
        <p:txBody>
          <a:bodyPr/>
          <a:lstStyle/>
          <a:p>
            <a:pPr eaLnBrk="1" hangingPunct="1"/>
            <a:r>
              <a:rPr lang="es-CO" sz="3200" dirty="0" smtClean="0">
                <a:latin typeface="Arial" charset="0"/>
              </a:rPr>
              <a:t>Física</a:t>
            </a:r>
          </a:p>
          <a:p>
            <a:pPr marL="0" indent="0" eaLnBrk="1" hangingPunct="1">
              <a:buNone/>
            </a:pPr>
            <a:endParaRPr lang="es-CO" sz="2500" b="1" dirty="0" smtClean="0">
              <a:latin typeface="Arial" charset="0"/>
            </a:endParaRPr>
          </a:p>
        </p:txBody>
      </p:sp>
      <p:pic>
        <p:nvPicPr>
          <p:cNvPr id="5124" name="Picture 1" descr="C:\ANDREITA\2008I\KitPapaz\archivos conferencias\presentacion\42-168241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912467"/>
            <a:ext cx="3357562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" descr="C:\ANDREITA\2008I\KitPapaz\archivos conferencias\presentacion\42-18604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2912467"/>
            <a:ext cx="34290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31625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contenido"/>
          <p:cNvSpPr>
            <a:spLocks noGrp="1"/>
          </p:cNvSpPr>
          <p:nvPr>
            <p:ph idx="1"/>
          </p:nvPr>
        </p:nvSpPr>
        <p:spPr>
          <a:xfrm>
            <a:off x="800100" y="1981200"/>
            <a:ext cx="7810500" cy="2538413"/>
          </a:xfrm>
        </p:spPr>
        <p:txBody>
          <a:bodyPr/>
          <a:lstStyle/>
          <a:p>
            <a:pPr eaLnBrk="1" hangingPunct="1"/>
            <a:r>
              <a:rPr lang="es-CO" sz="3200" dirty="0" smtClean="0">
                <a:latin typeface="Arial" charset="0"/>
              </a:rPr>
              <a:t>Verbal</a:t>
            </a:r>
            <a:endParaRPr lang="es-CO" dirty="0" smtClean="0"/>
          </a:p>
        </p:txBody>
      </p:sp>
      <p:pic>
        <p:nvPicPr>
          <p:cNvPr id="6148" name="Picture 1" descr="C:\ANDREITA\2008I\KitPapaz\archivos conferencias\presentacion\RF44732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2933105"/>
            <a:ext cx="3143250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C:\ANDREITA\2008I\KitPapaz\archivos conferencias\presentacion\RF44732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933105"/>
            <a:ext cx="31432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 txBox="1">
            <a:spLocks/>
          </p:cNvSpPr>
          <p:nvPr/>
        </p:nvSpPr>
        <p:spPr bwMode="auto">
          <a:xfrm>
            <a:off x="457200" y="620688"/>
            <a:ext cx="8291264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s-CO" u="none" dirty="0">
                <a:latin typeface="+mn-lt"/>
                <a:ea typeface="+mn-ea"/>
                <a:cs typeface="+mn-cs"/>
              </a:rPr>
              <a:t>El acoso puede </a:t>
            </a:r>
            <a:r>
              <a:rPr lang="es-CO" u="none" dirty="0" smtClean="0">
                <a:latin typeface="+mn-lt"/>
                <a:ea typeface="+mn-ea"/>
                <a:cs typeface="+mn-cs"/>
              </a:rPr>
              <a:t>incluir agresión…</a:t>
            </a:r>
          </a:p>
        </p:txBody>
      </p:sp>
    </p:spTree>
    <p:extLst>
      <p:ext uri="{BB962C8B-B14F-4D97-AF65-F5344CB8AC3E}">
        <p14:creationId xmlns:p14="http://schemas.microsoft.com/office/powerpoint/2010/main" val="2711907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4624"/>
            <a:ext cx="8229600" cy="1080120"/>
          </a:xfrm>
        </p:spPr>
        <p:txBody>
          <a:bodyPr/>
          <a:lstStyle/>
          <a:p>
            <a:pPr algn="ctr" eaLnBrk="1" hangingPunct="1"/>
            <a:r>
              <a:rPr lang="es-ES" dirty="0" smtClean="0">
                <a:effectLst/>
              </a:rPr>
              <a:t>AGENDA</a:t>
            </a:r>
            <a:endParaRPr lang="es-ES" sz="1600" dirty="0" smtClean="0">
              <a:effectLst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</p:spPr>
        <p:txBody>
          <a:bodyPr/>
          <a:lstStyle/>
          <a:p>
            <a:r>
              <a:rPr lang="es-CO" dirty="0" smtClean="0"/>
              <a:t>¿Qué es y qué no es?</a:t>
            </a:r>
          </a:p>
          <a:p>
            <a:r>
              <a:rPr lang="es-CO" dirty="0" smtClean="0"/>
              <a:t>Mitos y realidades</a:t>
            </a:r>
          </a:p>
          <a:p>
            <a:r>
              <a:rPr lang="es-CO" dirty="0" smtClean="0"/>
              <a:t>¿Qué tan frecuente es?</a:t>
            </a:r>
          </a:p>
          <a:p>
            <a:r>
              <a:rPr lang="es-CO" dirty="0" smtClean="0"/>
              <a:t>¿Cómo se previene?</a:t>
            </a:r>
          </a:p>
          <a:p>
            <a:r>
              <a:rPr lang="es-CO" dirty="0" smtClean="0"/>
              <a:t>¿Cómo se maneja?</a:t>
            </a:r>
          </a:p>
          <a:p>
            <a:r>
              <a:rPr lang="es-CO" dirty="0" smtClean="0"/>
              <a:t>Rol de los colegios y las familias</a:t>
            </a:r>
          </a:p>
          <a:p>
            <a:r>
              <a:rPr lang="es-CO" dirty="0" smtClean="0"/>
              <a:t>Cyber-bullyin</a:t>
            </a:r>
            <a:r>
              <a:rPr lang="es-CO" dirty="0"/>
              <a:t>g</a:t>
            </a:r>
            <a:endParaRPr lang="es-CO" dirty="0" smtClean="0"/>
          </a:p>
          <a:p>
            <a:pPr marL="0" indent="0">
              <a:buNone/>
            </a:pP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20618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5972188" cy="795338"/>
          </a:xfrm>
        </p:spPr>
        <p:txBody>
          <a:bodyPr>
            <a:noAutofit/>
          </a:bodyPr>
          <a:lstStyle/>
          <a:p>
            <a:pPr eaLnBrk="1" hangingPunct="1"/>
            <a:r>
              <a:rPr lang="es-CO" sz="3600" dirty="0"/>
              <a:t>El acoso </a:t>
            </a:r>
            <a:r>
              <a:rPr lang="es-CO" sz="3600" dirty="0" smtClean="0"/>
              <a:t>puede </a:t>
            </a:r>
            <a:r>
              <a:rPr lang="es-CO" sz="3600" dirty="0"/>
              <a:t>incluir agresión…</a:t>
            </a:r>
          </a:p>
        </p:txBody>
      </p:sp>
      <p:sp>
        <p:nvSpPr>
          <p:cNvPr id="7170" name="5 Marcador de contenido"/>
          <p:cNvSpPr>
            <a:spLocks noGrp="1"/>
          </p:cNvSpPr>
          <p:nvPr>
            <p:ph idx="1"/>
          </p:nvPr>
        </p:nvSpPr>
        <p:spPr>
          <a:xfrm>
            <a:off x="838200" y="1824038"/>
            <a:ext cx="7429500" cy="2519362"/>
          </a:xfrm>
        </p:spPr>
        <p:txBody>
          <a:bodyPr/>
          <a:lstStyle/>
          <a:p>
            <a:pPr eaLnBrk="1" hangingPunct="1"/>
            <a:r>
              <a:rPr lang="es-CO" sz="2800" dirty="0" smtClean="0">
                <a:latin typeface="Arial" charset="0"/>
              </a:rPr>
              <a:t>Relacional</a:t>
            </a:r>
          </a:p>
          <a:p>
            <a:pPr eaLnBrk="1" hangingPunct="1"/>
            <a:r>
              <a:rPr lang="es-CO" sz="2800" dirty="0" smtClean="0">
                <a:latin typeface="Arial" charset="0"/>
              </a:rPr>
              <a:t>Indirecta</a:t>
            </a:r>
          </a:p>
        </p:txBody>
      </p:sp>
      <p:pic>
        <p:nvPicPr>
          <p:cNvPr id="7172" name="Picture 1" descr="C:\ANDREITA\2008I\KitPapaz\archivos conferencias\presentacion\42-189163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279304"/>
            <a:ext cx="2928938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C:\ANDREITA\2008I\KitPapaz\archivos conferencias\presentacion\42-17690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3279304"/>
            <a:ext cx="2857500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 descr="C:\ANDREITA\2008I\KitPapaz\archivos conferencias\presentacion\42-165396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3207866"/>
            <a:ext cx="14239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5235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5 Marcador de contenido"/>
          <p:cNvSpPr>
            <a:spLocks noGrp="1"/>
          </p:cNvSpPr>
          <p:nvPr>
            <p:ph idx="1"/>
          </p:nvPr>
        </p:nvSpPr>
        <p:spPr>
          <a:xfrm>
            <a:off x="782638" y="1671638"/>
            <a:ext cx="7827962" cy="2671762"/>
          </a:xfrm>
        </p:spPr>
        <p:txBody>
          <a:bodyPr/>
          <a:lstStyle/>
          <a:p>
            <a:pPr eaLnBrk="1" hangingPunct="1"/>
            <a:r>
              <a:rPr lang="es-CO" sz="2500" smtClean="0">
                <a:latin typeface="Arial" charset="0"/>
              </a:rPr>
              <a:t>Virtual</a:t>
            </a:r>
            <a:endParaRPr lang="es-CO" smtClean="0"/>
          </a:p>
        </p:txBody>
      </p:sp>
      <p:pic>
        <p:nvPicPr>
          <p:cNvPr id="8196" name="3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988840"/>
            <a:ext cx="50720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http://www.elsiglodedurango.com.mx/images/news/secciona_enterate/2007/11/07ae92cbc1eaf3cc5a5bb6d67d0ced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274581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6 Título"/>
          <p:cNvSpPr txBox="1">
            <a:spLocks/>
          </p:cNvSpPr>
          <p:nvPr/>
        </p:nvSpPr>
        <p:spPr bwMode="auto">
          <a:xfrm>
            <a:off x="428596" y="571480"/>
            <a:ext cx="5972188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s-CO" sz="3600" u="none" dirty="0" smtClean="0"/>
              <a:t>El acoso puede incluir agresión…</a:t>
            </a:r>
            <a:endParaRPr lang="es-CO" sz="3600" u="none" dirty="0"/>
          </a:p>
        </p:txBody>
      </p:sp>
    </p:spTree>
    <p:extLst>
      <p:ext uri="{BB962C8B-B14F-4D97-AF65-F5344CB8AC3E}">
        <p14:creationId xmlns:p14="http://schemas.microsoft.com/office/powerpoint/2010/main" val="29556665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5 Marcador de contenido"/>
          <p:cNvSpPr>
            <a:spLocks noGrp="1"/>
          </p:cNvSpPr>
          <p:nvPr>
            <p:ph idx="1"/>
          </p:nvPr>
        </p:nvSpPr>
        <p:spPr>
          <a:xfrm>
            <a:off x="935038" y="1676400"/>
            <a:ext cx="7599362" cy="914400"/>
          </a:xfrm>
        </p:spPr>
        <p:txBody>
          <a:bodyPr/>
          <a:lstStyle/>
          <a:p>
            <a:pPr eaLnBrk="1" hangingPunct="1"/>
            <a:r>
              <a:rPr lang="es-CO" sz="2800" dirty="0" smtClean="0">
                <a:latin typeface="Arial" charset="0"/>
              </a:rPr>
              <a:t>Que combine todas las anteriores</a:t>
            </a:r>
          </a:p>
        </p:txBody>
      </p:sp>
      <p:pic>
        <p:nvPicPr>
          <p:cNvPr id="12292" name="Picture 2" descr="C:\ANDREITA\2008I\KitPapaz\archivos conferencias\presentacion\42-156997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917229"/>
            <a:ext cx="3429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C:\ANDREITA\2008I\KitPapaz\archivos conferencias\presentacion\42-186039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2917229"/>
            <a:ext cx="3357563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 txBox="1">
            <a:spLocks/>
          </p:cNvSpPr>
          <p:nvPr/>
        </p:nvSpPr>
        <p:spPr bwMode="auto">
          <a:xfrm>
            <a:off x="428596" y="571480"/>
            <a:ext cx="5972188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s-CO" sz="3600" u="none" dirty="0"/>
              <a:t>El acoso puede </a:t>
            </a:r>
            <a:r>
              <a:rPr lang="es-CO" sz="3600" u="none" dirty="0" smtClean="0"/>
              <a:t>incluir agresión…</a:t>
            </a:r>
            <a:endParaRPr lang="es-CO" sz="3600" u="none" dirty="0"/>
          </a:p>
        </p:txBody>
      </p:sp>
    </p:spTree>
    <p:extLst>
      <p:ext uri="{BB962C8B-B14F-4D97-AF65-F5344CB8AC3E}">
        <p14:creationId xmlns:p14="http://schemas.microsoft.com/office/powerpoint/2010/main" val="2485652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6 Título"/>
          <p:cNvSpPr>
            <a:spLocks noGrp="1"/>
          </p:cNvSpPr>
          <p:nvPr>
            <p:ph type="title"/>
          </p:nvPr>
        </p:nvSpPr>
        <p:spPr>
          <a:xfrm>
            <a:off x="251520" y="428604"/>
            <a:ext cx="864096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s-CO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¿Qué no es </a:t>
            </a:r>
            <a:r>
              <a:rPr lang="es-CO" sz="3600" dirty="0" smtClean="0"/>
              <a:t>acoso </a:t>
            </a:r>
            <a:r>
              <a:rPr lang="es-CO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escolar?</a:t>
            </a:r>
          </a:p>
        </p:txBody>
      </p:sp>
      <p:sp>
        <p:nvSpPr>
          <p:cNvPr id="10242" name="5 Marcador de contenido"/>
          <p:cNvSpPr>
            <a:spLocks noGrp="1"/>
          </p:cNvSpPr>
          <p:nvPr>
            <p:ph idx="1"/>
          </p:nvPr>
        </p:nvSpPr>
        <p:spPr>
          <a:xfrm>
            <a:off x="533400" y="1905000"/>
            <a:ext cx="5143500" cy="3357563"/>
          </a:xfrm>
        </p:spPr>
        <p:txBody>
          <a:bodyPr/>
          <a:lstStyle/>
          <a:p>
            <a:pPr algn="just" eaLnBrk="1" hangingPunct="1"/>
            <a:r>
              <a:rPr lang="es-CO" sz="2800" dirty="0" smtClean="0">
                <a:latin typeface="Arial" charset="0"/>
              </a:rPr>
              <a:t>No es un conflicto entre iguales</a:t>
            </a:r>
            <a:endParaRPr lang="es-CO" sz="2800" b="1" dirty="0" smtClean="0">
              <a:latin typeface="Arial" charset="0"/>
            </a:endParaRPr>
          </a:p>
          <a:p>
            <a:pPr algn="just" eaLnBrk="1" hangingPunct="1"/>
            <a:r>
              <a:rPr lang="es-CO" sz="2800" dirty="0" smtClean="0">
                <a:latin typeface="Arial" charset="0"/>
              </a:rPr>
              <a:t>No es una pelea o agresión esporádica</a:t>
            </a:r>
          </a:p>
          <a:p>
            <a:pPr algn="just" eaLnBrk="1" hangingPunct="1"/>
            <a:r>
              <a:rPr lang="es-CO" sz="2800" dirty="0" smtClean="0">
                <a:latin typeface="Arial" charset="0"/>
              </a:rPr>
              <a:t>No es el trato entre amigos que ambas partes reconocen como amigable. </a:t>
            </a:r>
          </a:p>
        </p:txBody>
      </p:sp>
      <p:pic>
        <p:nvPicPr>
          <p:cNvPr id="13316" name="Picture 4" descr="C:\ANDREITA\2008I\KitPapaz\archivos conferencias\presentacion\42-171241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714500"/>
            <a:ext cx="24288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128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6 Título"/>
          <p:cNvSpPr>
            <a:spLocks noGrp="1"/>
          </p:cNvSpPr>
          <p:nvPr>
            <p:ph type="title"/>
          </p:nvPr>
        </p:nvSpPr>
        <p:spPr>
          <a:xfrm>
            <a:off x="457200" y="609600"/>
            <a:ext cx="582931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s-E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Mitos y creencias comunes</a:t>
            </a:r>
            <a:endParaRPr lang="es-CO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5602" name="5 Marcador de contenido"/>
          <p:cNvSpPr>
            <a:spLocks noGrp="1"/>
          </p:cNvSpPr>
          <p:nvPr>
            <p:ph idx="1"/>
          </p:nvPr>
        </p:nvSpPr>
        <p:spPr>
          <a:xfrm>
            <a:off x="428596" y="2000240"/>
            <a:ext cx="8077200" cy="38862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s-ES" sz="2800" dirty="0" smtClean="0"/>
              <a:t>Es inofensivo, no hace realmente daño (“a mí me pasó y mire que soy normal”) </a:t>
            </a:r>
          </a:p>
          <a:p>
            <a:pPr eaLnBrk="1" hangingPunct="1">
              <a:buFontTx/>
              <a:buNone/>
            </a:pPr>
            <a:r>
              <a:rPr lang="es-ES" sz="2800" dirty="0" smtClean="0"/>
              <a:t>	</a:t>
            </a:r>
            <a:r>
              <a:rPr lang="es-ES" sz="2800" b="1" dirty="0" smtClean="0">
                <a:solidFill>
                  <a:srgbClr val="0070C0"/>
                </a:solidFill>
              </a:rPr>
              <a:t>&gt; Existen consecuencias muy graves tanto para la víctima como para el </a:t>
            </a:r>
            <a:r>
              <a:rPr lang="es-ES" sz="2800" b="1" dirty="0" err="1" smtClean="0">
                <a:solidFill>
                  <a:srgbClr val="0070C0"/>
                </a:solidFill>
              </a:rPr>
              <a:t>intimidador</a:t>
            </a:r>
            <a:endParaRPr lang="es-ES" sz="28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s-ES" sz="2800" dirty="0" smtClean="0"/>
              <a:t>Forma el carácter, prepara para la vida real que es dura</a:t>
            </a:r>
          </a:p>
          <a:p>
            <a:pPr eaLnBrk="1" hangingPunct="1">
              <a:buFontTx/>
              <a:buNone/>
            </a:pPr>
            <a:r>
              <a:rPr lang="es-ES" sz="2800" dirty="0" smtClean="0"/>
              <a:t> 	</a:t>
            </a:r>
            <a:r>
              <a:rPr lang="es-ES" sz="2800" b="1" dirty="0" smtClean="0">
                <a:solidFill>
                  <a:srgbClr val="0070C0"/>
                </a:solidFill>
              </a:rPr>
              <a:t>&gt; </a:t>
            </a:r>
            <a:r>
              <a:rPr lang="es-CO" sz="2800" b="1" dirty="0">
                <a:solidFill>
                  <a:srgbClr val="0070C0"/>
                </a:solidFill>
              </a:rPr>
              <a:t>L</a:t>
            </a:r>
            <a:r>
              <a:rPr lang="es-CO" sz="2800" b="1" dirty="0" smtClean="0">
                <a:solidFill>
                  <a:srgbClr val="0070C0"/>
                </a:solidFill>
              </a:rPr>
              <a:t>a intimidación genera ansiedad, baja autoestima e inseguridad en las víctimas</a:t>
            </a:r>
            <a:endParaRPr lang="es-ES" sz="2800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s-ES" sz="2800" dirty="0" smtClean="0"/>
              <a:t>Lo más efectivo es darle “más duro”</a:t>
            </a:r>
          </a:p>
          <a:p>
            <a:pPr eaLnBrk="1" hangingPunct="1">
              <a:buFontTx/>
              <a:buNone/>
            </a:pPr>
            <a:r>
              <a:rPr lang="es-ES" sz="2800" dirty="0" smtClean="0"/>
              <a:t> 	</a:t>
            </a:r>
            <a:r>
              <a:rPr lang="es-ES" sz="2800" b="1" dirty="0" smtClean="0">
                <a:solidFill>
                  <a:srgbClr val="0070C0"/>
                </a:solidFill>
              </a:rPr>
              <a:t>&gt; Se genera más violencia. </a:t>
            </a:r>
            <a:r>
              <a:rPr lang="es-ES" sz="2800" b="1" dirty="0" err="1" smtClean="0">
                <a:solidFill>
                  <a:srgbClr val="0070C0"/>
                </a:solidFill>
              </a:rPr>
              <a:t>Intimidadores</a:t>
            </a:r>
            <a:r>
              <a:rPr lang="es-ES" sz="2800" b="1" dirty="0" smtClean="0">
                <a:solidFill>
                  <a:srgbClr val="0070C0"/>
                </a:solidFill>
              </a:rPr>
              <a:t> responderán con mayor agresión</a:t>
            </a:r>
          </a:p>
          <a:p>
            <a:pPr eaLnBrk="1" hangingPunct="1"/>
            <a:endParaRPr lang="es-CO" sz="25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84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6 Título"/>
          <p:cNvSpPr>
            <a:spLocks noGrp="1"/>
          </p:cNvSpPr>
          <p:nvPr>
            <p:ph type="title"/>
          </p:nvPr>
        </p:nvSpPr>
        <p:spPr>
          <a:xfrm>
            <a:off x="439738" y="260648"/>
            <a:ext cx="5703898" cy="1038212"/>
          </a:xfrm>
        </p:spPr>
        <p:txBody>
          <a:bodyPr>
            <a:noAutofit/>
          </a:bodyPr>
          <a:lstStyle/>
          <a:p>
            <a:pPr algn="l" eaLnBrk="1" hangingPunct="1"/>
            <a:r>
              <a:rPr lang="es-E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Mitos y creencias comunes</a:t>
            </a:r>
            <a:endParaRPr lang="es-CO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5602" name="5 Marcador de contenido"/>
          <p:cNvSpPr>
            <a:spLocks noGrp="1"/>
          </p:cNvSpPr>
          <p:nvPr>
            <p:ph idx="1"/>
          </p:nvPr>
        </p:nvSpPr>
        <p:spPr>
          <a:xfrm>
            <a:off x="428596" y="1571612"/>
            <a:ext cx="8382000" cy="3810000"/>
          </a:xfrm>
        </p:spPr>
        <p:txBody>
          <a:bodyPr>
            <a:noAutofit/>
          </a:bodyPr>
          <a:lstStyle/>
          <a:p>
            <a:pPr eaLnBrk="1" hangingPunct="1"/>
            <a:r>
              <a:rPr lang="es-ES" sz="2400" dirty="0" smtClean="0"/>
              <a:t>Eso es problema de otros. “No mi hijo(a), es problema del colegio - familia ”</a:t>
            </a:r>
          </a:p>
          <a:p>
            <a:pPr marL="363538" lvl="1" indent="0" eaLnBrk="1" hangingPunct="1">
              <a:buNone/>
            </a:pPr>
            <a:r>
              <a:rPr lang="es-ES" sz="2400" b="1" dirty="0">
                <a:solidFill>
                  <a:srgbClr val="0070C0"/>
                </a:solidFill>
              </a:rPr>
              <a:t>&gt; </a:t>
            </a:r>
            <a:r>
              <a:rPr lang="es-ES" sz="2400" b="1" dirty="0" smtClean="0">
                <a:solidFill>
                  <a:srgbClr val="0070C0"/>
                </a:solidFill>
              </a:rPr>
              <a:t>Es común que los adultos no conozcamos la intimidación que ocurre en el salón de nuestros hijos</a:t>
            </a:r>
          </a:p>
          <a:p>
            <a:pPr marL="363538" lvl="1" indent="0" eaLnBrk="1" hangingPunct="1">
              <a:buNone/>
            </a:pPr>
            <a:r>
              <a:rPr lang="es-ES" sz="2400" b="1" dirty="0">
                <a:solidFill>
                  <a:srgbClr val="0070C0"/>
                </a:solidFill>
              </a:rPr>
              <a:t>&gt; Es responsabilidad de colegio y familia</a:t>
            </a:r>
          </a:p>
          <a:p>
            <a:pPr eaLnBrk="1" hangingPunct="1"/>
            <a:r>
              <a:rPr lang="es-ES" sz="2400" dirty="0" smtClean="0"/>
              <a:t>Es cosa de hombres, no de mujeres</a:t>
            </a:r>
          </a:p>
          <a:p>
            <a:pPr eaLnBrk="1" hangingPunct="1">
              <a:buFontTx/>
              <a:buNone/>
            </a:pPr>
            <a:r>
              <a:rPr lang="es-ES" sz="2400" dirty="0" smtClean="0"/>
              <a:t>	</a:t>
            </a:r>
            <a:r>
              <a:rPr lang="es-ES" sz="2400" b="1" dirty="0" smtClean="0">
                <a:solidFill>
                  <a:srgbClr val="0070C0"/>
                </a:solidFill>
              </a:rPr>
              <a:t>&gt; La intimidación en niñas puede ser más sutil (relacional-indirecta)</a:t>
            </a:r>
          </a:p>
          <a:p>
            <a:pPr eaLnBrk="1" hangingPunct="1"/>
            <a:r>
              <a:rPr lang="es-ES" sz="2400" dirty="0" smtClean="0"/>
              <a:t>Los observadores no pueden hacer nada</a:t>
            </a:r>
          </a:p>
          <a:p>
            <a:pPr marL="449263" lvl="1" indent="0" eaLnBrk="1" hangingPunct="1">
              <a:buFontTx/>
              <a:buNone/>
            </a:pPr>
            <a:r>
              <a:rPr lang="es-ES" sz="2400" b="1" dirty="0" smtClean="0">
                <a:solidFill>
                  <a:srgbClr val="0070C0"/>
                </a:solidFill>
              </a:rPr>
              <a:t>&gt; La intimidación es un asunto de grupo. Quienes observan juegan un papel fundamental</a:t>
            </a:r>
            <a:r>
              <a:rPr lang="es-ES" sz="2400" b="1" dirty="0" smtClean="0">
                <a:solidFill>
                  <a:srgbClr val="A70E10"/>
                </a:solidFill>
              </a:rPr>
              <a:t>.</a:t>
            </a:r>
            <a:endParaRPr lang="es-ES" sz="2400" b="1" dirty="0" smtClean="0"/>
          </a:p>
          <a:p>
            <a:pPr eaLnBrk="1" hangingPunct="1"/>
            <a:endParaRPr lang="es-CO" sz="2400" dirty="0" smtClean="0"/>
          </a:p>
        </p:txBody>
      </p:sp>
    </p:spTree>
    <p:extLst>
      <p:ext uri="{BB962C8B-B14F-4D97-AF65-F5344CB8AC3E}">
        <p14:creationId xmlns:p14="http://schemas.microsoft.com/office/powerpoint/2010/main" val="3818834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6 Título"/>
          <p:cNvSpPr>
            <a:spLocks noGrp="1"/>
          </p:cNvSpPr>
          <p:nvPr>
            <p:ph type="title"/>
          </p:nvPr>
        </p:nvSpPr>
        <p:spPr>
          <a:xfrm>
            <a:off x="804862" y="2646040"/>
            <a:ext cx="751155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sz="4400" b="1" dirty="0" smtClean="0">
                <a:solidFill>
                  <a:schemeClr val="tx1"/>
                </a:solidFill>
                <a:latin typeface="Century Gothic" pitchFamily="34" charset="0"/>
              </a:rPr>
              <a:t>¿Qué tan frecuente es?</a:t>
            </a:r>
            <a:endParaRPr lang="es-CO" sz="20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09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5 Marcador de contenido"/>
          <p:cNvSpPr>
            <a:spLocks noGrp="1"/>
          </p:cNvSpPr>
          <p:nvPr>
            <p:ph idx="1"/>
          </p:nvPr>
        </p:nvSpPr>
        <p:spPr>
          <a:xfrm>
            <a:off x="700088" y="2060848"/>
            <a:ext cx="7758112" cy="3443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800" dirty="0" smtClean="0">
                <a:latin typeface="Arial" pitchFamily="34" charset="0"/>
              </a:rPr>
              <a:t>SABER: Todos los colegios de Colombia (Censal) </a:t>
            </a:r>
          </a:p>
          <a:p>
            <a:pPr eaLnBrk="1" hangingPunct="1">
              <a:lnSpc>
                <a:spcPct val="80000"/>
              </a:lnSpc>
            </a:pPr>
            <a:r>
              <a:rPr lang="es-ES" sz="2800" dirty="0" smtClean="0">
                <a:solidFill>
                  <a:srgbClr val="0066CC"/>
                </a:solidFill>
                <a:latin typeface="Arial" pitchFamily="34" charset="0"/>
              </a:rPr>
              <a:t>5º y 9º</a:t>
            </a:r>
            <a:r>
              <a:rPr lang="es-ES" sz="2800" dirty="0" smtClean="0">
                <a:latin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s-ES" sz="2800" dirty="0" smtClean="0">
                <a:solidFill>
                  <a:srgbClr val="0066CC"/>
                </a:solidFill>
                <a:latin typeface="Arial" pitchFamily="34" charset="0"/>
              </a:rPr>
              <a:t>53.316</a:t>
            </a:r>
            <a:r>
              <a:rPr lang="es-ES" sz="2800" dirty="0" smtClean="0">
                <a:latin typeface="Arial" pitchFamily="34" charset="0"/>
              </a:rPr>
              <a:t> estudiantes encuestados (</a:t>
            </a:r>
            <a:r>
              <a:rPr lang="es-ES" sz="2800" dirty="0" smtClean="0">
                <a:solidFill>
                  <a:srgbClr val="0066CC"/>
                </a:solidFill>
                <a:latin typeface="Arial" pitchFamily="34" charset="0"/>
              </a:rPr>
              <a:t>5%</a:t>
            </a:r>
            <a:r>
              <a:rPr lang="es-ES" sz="2800" dirty="0" smtClean="0">
                <a:latin typeface="Arial" pitchFamily="34" charset="0"/>
              </a:rPr>
              <a:t> del total de estudiantes en Colombia en estos grados) en 1711 instituciones, en 589 municipios.</a:t>
            </a:r>
          </a:p>
          <a:p>
            <a:pPr eaLnBrk="1" hangingPunct="1"/>
            <a:endParaRPr lang="es-CO" sz="2800" dirty="0" smtClean="0">
              <a:latin typeface="Arial" pitchFamily="34" charset="0"/>
            </a:endParaRPr>
          </a:p>
        </p:txBody>
      </p:sp>
      <p:sp>
        <p:nvSpPr>
          <p:cNvPr id="16387" name="6 Título"/>
          <p:cNvSpPr>
            <a:spLocks noGrp="1"/>
          </p:cNvSpPr>
          <p:nvPr>
            <p:ph type="title"/>
          </p:nvPr>
        </p:nvSpPr>
        <p:spPr>
          <a:xfrm>
            <a:off x="804862" y="476672"/>
            <a:ext cx="7511553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b="1" dirty="0" smtClean="0">
                <a:solidFill>
                  <a:schemeClr val="tx1"/>
                </a:solidFill>
                <a:latin typeface="Century Gothic" pitchFamily="34" charset="0"/>
              </a:rPr>
              <a:t>Prueba SABER-ICFES de </a:t>
            </a:r>
            <a:br>
              <a:rPr lang="es-ES" sz="3200" b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s-ES" sz="3200" b="1" dirty="0" smtClean="0">
                <a:solidFill>
                  <a:schemeClr val="tx1"/>
                </a:solidFill>
                <a:latin typeface="Century Gothic" pitchFamily="34" charset="0"/>
              </a:rPr>
              <a:t>Competencias Ciudadanas</a:t>
            </a:r>
            <a:endParaRPr lang="es-CO" sz="32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82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Roles en la intimidación</a:t>
            </a:r>
            <a:br>
              <a:rPr lang="es-MX" smtClean="0"/>
            </a:br>
            <a:r>
              <a:rPr lang="es-MX" sz="2800" smtClean="0"/>
              <a:t>(Christina Salmivalli)</a:t>
            </a:r>
            <a:endParaRPr lang="es-ES" sz="3600" smtClean="0"/>
          </a:p>
        </p:txBody>
      </p:sp>
      <p:sp>
        <p:nvSpPr>
          <p:cNvPr id="18435" name="2 Marcador de contenido"/>
          <p:cNvSpPr>
            <a:spLocks noGrp="1"/>
          </p:cNvSpPr>
          <p:nvPr>
            <p:ph sz="half" idx="1"/>
          </p:nvPr>
        </p:nvSpPr>
        <p:spPr>
          <a:xfrm>
            <a:off x="452438" y="1700213"/>
            <a:ext cx="4038600" cy="4525962"/>
          </a:xfrm>
        </p:spPr>
        <p:txBody>
          <a:bodyPr/>
          <a:lstStyle/>
          <a:p>
            <a:pPr marL="514350" indent="-514350">
              <a:buFont typeface="High Tower Text" pitchFamily="18" charset="0"/>
              <a:buAutoNum type="arabicPeriod"/>
            </a:pPr>
            <a:r>
              <a:rPr lang="es-MX" sz="3200" dirty="0" smtClean="0"/>
              <a:t>Líder de la intimidación</a:t>
            </a:r>
          </a:p>
          <a:p>
            <a:pPr marL="514350" indent="-514350">
              <a:buFont typeface="High Tower Text" pitchFamily="18" charset="0"/>
              <a:buAutoNum type="arabicPeriod"/>
            </a:pPr>
            <a:r>
              <a:rPr lang="es-MX" sz="3200" dirty="0" smtClean="0"/>
              <a:t>Asistentes </a:t>
            </a:r>
            <a:r>
              <a:rPr lang="es-ES" sz="3200" dirty="0" smtClean="0"/>
              <a:t>del/la líder</a:t>
            </a:r>
          </a:p>
          <a:p>
            <a:pPr marL="514350" indent="-514350">
              <a:buFont typeface="High Tower Text" pitchFamily="18" charset="0"/>
              <a:buAutoNum type="arabicPeriod"/>
            </a:pPr>
            <a:r>
              <a:rPr lang="es-MX" sz="3200" dirty="0" smtClean="0"/>
              <a:t>Reforzadores</a:t>
            </a:r>
          </a:p>
          <a:p>
            <a:pPr marL="514350" indent="-514350">
              <a:buFont typeface="High Tower Text" pitchFamily="18" charset="0"/>
              <a:buAutoNum type="arabicPeriod"/>
            </a:pPr>
            <a:r>
              <a:rPr lang="es-MX" sz="3200" dirty="0" smtClean="0"/>
              <a:t>Observadores externos (no hacen nada)</a:t>
            </a:r>
          </a:p>
          <a:p>
            <a:pPr marL="514350" indent="-514350">
              <a:buFont typeface="High Tower Text" pitchFamily="18" charset="0"/>
              <a:buAutoNum type="arabicPeriod"/>
            </a:pPr>
            <a:endParaRPr lang="es-MX" sz="3200" dirty="0" smtClean="0"/>
          </a:p>
        </p:txBody>
      </p:sp>
      <p:sp>
        <p:nvSpPr>
          <p:cNvPr id="2" name="1 Marcador de contenido"/>
          <p:cNvSpPr>
            <a:spLocks noGrp="1"/>
          </p:cNvSpPr>
          <p:nvPr>
            <p:ph sz="half" idx="2"/>
          </p:nvPr>
        </p:nvSpPr>
        <p:spPr>
          <a:xfrm>
            <a:off x="4643438" y="1700213"/>
            <a:ext cx="4389437" cy="4525962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  <a:defRPr/>
            </a:pPr>
            <a:r>
              <a:rPr lang="es-MX" sz="3200" dirty="0"/>
              <a:t>Defensores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800" dirty="0"/>
              <a:t>Frenan asertivamente la intimidación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800" dirty="0"/>
              <a:t>Consuelan a la víctima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800" dirty="0"/>
              <a:t>Incluyen</a:t>
            </a:r>
          </a:p>
          <a:p>
            <a:pPr marL="514350" indent="-514350">
              <a:buFont typeface="High Tower Text" pitchFamily="18" charset="0"/>
              <a:buAutoNum type="arabicPeriod" startAt="5"/>
              <a:defRPr/>
            </a:pPr>
            <a:r>
              <a:rPr lang="es-MX" sz="3200" dirty="0"/>
              <a:t>Víctima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800" dirty="0"/>
              <a:t>Pasiva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800" dirty="0"/>
              <a:t>Agresiva (</a:t>
            </a:r>
            <a:r>
              <a:rPr lang="es-ES" sz="2800" dirty="0" err="1"/>
              <a:t>Bully</a:t>
            </a:r>
            <a:r>
              <a:rPr lang="es-ES" sz="2800" dirty="0"/>
              <a:t>/</a:t>
            </a:r>
            <a:r>
              <a:rPr lang="es-ES" sz="2800" dirty="0" err="1"/>
              <a:t>victim</a:t>
            </a:r>
            <a:r>
              <a:rPr lang="es-ES" sz="2800" dirty="0"/>
              <a:t>)</a:t>
            </a:r>
          </a:p>
          <a:p>
            <a:pPr>
              <a:defRPr/>
            </a:pP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8173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072866" y="2498725"/>
            <a:ext cx="19296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b="1" u="none">
                <a:latin typeface="Constantia" pitchFamily="18" charset="0"/>
              </a:rPr>
              <a:t>Intimidadores</a:t>
            </a:r>
            <a:endParaRPr lang="es-CO" sz="2000" u="none"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715000" y="2514600"/>
            <a:ext cx="122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 u="none">
                <a:latin typeface="Constantia" pitchFamily="18" charset="0"/>
              </a:rPr>
              <a:t>Víctimas</a:t>
            </a:r>
            <a:endParaRPr lang="es-CO" sz="2000" b="1" u="none">
              <a:latin typeface="Constantia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038600" y="4175125"/>
            <a:ext cx="189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 u="none">
                <a:latin typeface="Constantia" pitchFamily="18" charset="0"/>
              </a:rPr>
              <a:t>Observadores</a:t>
            </a:r>
            <a:endParaRPr lang="es-CO" sz="2000" b="1" u="none">
              <a:latin typeface="Constantia" pitchFamily="18" charset="0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038600" y="2743200"/>
            <a:ext cx="1371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352800" y="2971800"/>
            <a:ext cx="914400" cy="1143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5486400" y="2971800"/>
            <a:ext cx="990600" cy="1219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158976" y="620713"/>
            <a:ext cx="189026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Riesgo</a:t>
            </a:r>
          </a:p>
          <a:p>
            <a:pPr algn="ct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de violencia</a:t>
            </a:r>
          </a:p>
          <a:p>
            <a:pPr algn="ct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intrafamiliar</a:t>
            </a:r>
            <a:endParaRPr lang="es-CO" sz="2400" u="none">
              <a:solidFill>
                <a:srgbClr val="0066CC"/>
              </a:solidFill>
              <a:latin typeface="Times New Roman" pitchFamily="18" charset="0"/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7603085" y="2179638"/>
            <a:ext cx="155202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Riesgo de</a:t>
            </a:r>
          </a:p>
          <a:p>
            <a:pPr algn="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venganza</a:t>
            </a:r>
          </a:p>
          <a:p>
            <a:pPr algn="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violenta</a:t>
            </a:r>
            <a:endParaRPr lang="es-CO" sz="2200" b="1" u="none">
              <a:solidFill>
                <a:srgbClr val="0066CC"/>
              </a:solidFill>
              <a:latin typeface="Century Gothic" pitchFamily="34" charset="0"/>
            </a:endParaRP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7452289" y="404813"/>
            <a:ext cx="15504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Riesgo de</a:t>
            </a:r>
          </a:p>
          <a:p>
            <a:pPr algn="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depresión</a:t>
            </a:r>
          </a:p>
          <a:p>
            <a:pPr algn="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y suicidio</a:t>
            </a:r>
            <a:endParaRPr lang="es-CO" sz="2200" b="1" u="none">
              <a:solidFill>
                <a:srgbClr val="0066CC"/>
              </a:solidFill>
              <a:latin typeface="Century Gothic" pitchFamily="34" charset="0"/>
            </a:endParaRP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374529" y="3657600"/>
            <a:ext cx="163378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Riesgo</a:t>
            </a:r>
          </a:p>
          <a:p>
            <a:pPr algn="ct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de carrera</a:t>
            </a:r>
          </a:p>
          <a:p>
            <a:pPr algn="ct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criminal</a:t>
            </a:r>
            <a:endParaRPr lang="es-CO" sz="2200" b="1" u="none">
              <a:solidFill>
                <a:srgbClr val="0066CC"/>
              </a:solidFill>
              <a:latin typeface="Century Gothic" pitchFamily="34" charset="0"/>
            </a:endParaRPr>
          </a:p>
        </p:txBody>
      </p:sp>
      <p:sp>
        <p:nvSpPr>
          <p:cNvPr id="21516" name="Oval 13"/>
          <p:cNvSpPr>
            <a:spLocks noChangeArrowheads="1"/>
          </p:cNvSpPr>
          <p:nvPr/>
        </p:nvSpPr>
        <p:spPr bwMode="auto">
          <a:xfrm>
            <a:off x="1905000" y="2438400"/>
            <a:ext cx="2133600" cy="533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u="none">
              <a:latin typeface="Constantia" pitchFamily="18" charset="0"/>
            </a:endParaRPr>
          </a:p>
        </p:txBody>
      </p:sp>
      <p:sp>
        <p:nvSpPr>
          <p:cNvPr id="21517" name="Oval 14"/>
          <p:cNvSpPr>
            <a:spLocks noChangeArrowheads="1"/>
          </p:cNvSpPr>
          <p:nvPr/>
        </p:nvSpPr>
        <p:spPr bwMode="auto">
          <a:xfrm>
            <a:off x="3733800" y="4114800"/>
            <a:ext cx="2481263" cy="533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u="none">
              <a:latin typeface="Constantia" pitchFamily="18" charset="0"/>
            </a:endParaRPr>
          </a:p>
        </p:txBody>
      </p:sp>
      <p:sp>
        <p:nvSpPr>
          <p:cNvPr id="21518" name="Oval 15"/>
          <p:cNvSpPr>
            <a:spLocks noChangeArrowheads="1"/>
          </p:cNvSpPr>
          <p:nvPr/>
        </p:nvSpPr>
        <p:spPr bwMode="auto">
          <a:xfrm>
            <a:off x="5410200" y="2514600"/>
            <a:ext cx="1828800" cy="4572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u="none">
              <a:latin typeface="Constantia" pitchFamily="18" charset="0"/>
            </a:endParaRPr>
          </a:p>
        </p:txBody>
      </p:sp>
      <p:sp>
        <p:nvSpPr>
          <p:cNvPr id="122898" name="Line 18"/>
          <p:cNvSpPr>
            <a:spLocks noChangeShapeType="1"/>
          </p:cNvSpPr>
          <p:nvPr/>
        </p:nvSpPr>
        <p:spPr bwMode="auto">
          <a:xfrm flipV="1">
            <a:off x="1763713" y="2924175"/>
            <a:ext cx="604837" cy="865188"/>
          </a:xfrm>
          <a:prstGeom prst="line">
            <a:avLst/>
          </a:prstGeom>
          <a:noFill/>
          <a:ln w="28575">
            <a:solidFill>
              <a:srgbClr val="A70E1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2899" name="Line 19"/>
          <p:cNvSpPr>
            <a:spLocks noChangeShapeType="1"/>
          </p:cNvSpPr>
          <p:nvPr/>
        </p:nvSpPr>
        <p:spPr bwMode="auto">
          <a:xfrm flipH="1">
            <a:off x="6877050" y="1700213"/>
            <a:ext cx="647700" cy="865187"/>
          </a:xfrm>
          <a:prstGeom prst="line">
            <a:avLst/>
          </a:prstGeom>
          <a:noFill/>
          <a:ln w="28575">
            <a:solidFill>
              <a:srgbClr val="A70E1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2901" name="Line 21"/>
          <p:cNvSpPr>
            <a:spLocks noChangeShapeType="1"/>
          </p:cNvSpPr>
          <p:nvPr/>
        </p:nvSpPr>
        <p:spPr bwMode="auto">
          <a:xfrm>
            <a:off x="1908175" y="1844675"/>
            <a:ext cx="377825" cy="593725"/>
          </a:xfrm>
          <a:prstGeom prst="line">
            <a:avLst/>
          </a:prstGeom>
          <a:noFill/>
          <a:ln w="28575">
            <a:solidFill>
              <a:srgbClr val="A70E1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2906" name="Line 26"/>
          <p:cNvSpPr>
            <a:spLocks noChangeShapeType="1"/>
          </p:cNvSpPr>
          <p:nvPr/>
        </p:nvSpPr>
        <p:spPr bwMode="auto">
          <a:xfrm flipH="1">
            <a:off x="7235825" y="2565400"/>
            <a:ext cx="504825" cy="142875"/>
          </a:xfrm>
          <a:prstGeom prst="line">
            <a:avLst/>
          </a:prstGeom>
          <a:noFill/>
          <a:ln w="28575">
            <a:solidFill>
              <a:srgbClr val="A70E1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2908" name="Text Box 28"/>
          <p:cNvSpPr txBox="1">
            <a:spLocks noChangeArrowheads="1"/>
          </p:cNvSpPr>
          <p:nvPr/>
        </p:nvSpPr>
        <p:spPr bwMode="auto">
          <a:xfrm>
            <a:off x="4721517" y="404813"/>
            <a:ext cx="253306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Riesgo de</a:t>
            </a:r>
          </a:p>
          <a:p>
            <a:pPr algn="ct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bajo rendimiento</a:t>
            </a:r>
          </a:p>
          <a:p>
            <a:pPr algn="ct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académico</a:t>
            </a:r>
            <a:endParaRPr lang="es-CO" sz="2400" u="none">
              <a:solidFill>
                <a:srgbClr val="0066CC"/>
              </a:solidFill>
              <a:latin typeface="Times New Roman" pitchFamily="18" charset="0"/>
            </a:endParaRPr>
          </a:p>
        </p:txBody>
      </p:sp>
      <p:sp>
        <p:nvSpPr>
          <p:cNvPr id="122909" name="Line 29"/>
          <p:cNvSpPr>
            <a:spLocks noChangeShapeType="1"/>
          </p:cNvSpPr>
          <p:nvPr/>
        </p:nvSpPr>
        <p:spPr bwMode="auto">
          <a:xfrm>
            <a:off x="5940425" y="1628775"/>
            <a:ext cx="144463" cy="863600"/>
          </a:xfrm>
          <a:prstGeom prst="line">
            <a:avLst/>
          </a:prstGeom>
          <a:noFill/>
          <a:ln w="28575">
            <a:solidFill>
              <a:srgbClr val="A70E1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5257800" y="5257800"/>
            <a:ext cx="24971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Riesgo de </a:t>
            </a:r>
          </a:p>
          <a:p>
            <a:pPr algn="ct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desensibilización</a:t>
            </a:r>
            <a:endParaRPr lang="es-CO" sz="2200" b="1" u="none">
              <a:solidFill>
                <a:srgbClr val="0066CC"/>
              </a:solidFill>
              <a:latin typeface="Century Gothic" pitchFamily="34" charset="0"/>
            </a:endParaRPr>
          </a:p>
        </p:txBody>
      </p:sp>
      <p:sp>
        <p:nvSpPr>
          <p:cNvPr id="122911" name="Line 31"/>
          <p:cNvSpPr>
            <a:spLocks noChangeShapeType="1"/>
          </p:cNvSpPr>
          <p:nvPr/>
        </p:nvSpPr>
        <p:spPr bwMode="auto">
          <a:xfrm flipH="1" flipV="1">
            <a:off x="5580063" y="4581525"/>
            <a:ext cx="647700" cy="719138"/>
          </a:xfrm>
          <a:prstGeom prst="line">
            <a:avLst/>
          </a:prstGeom>
          <a:noFill/>
          <a:ln w="28575">
            <a:solidFill>
              <a:srgbClr val="A70E1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381000" y="5816600"/>
            <a:ext cx="3429000" cy="554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r>
              <a:rPr lang="en-US" sz="3000" b="1" u="none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CONSECUENCIAS</a:t>
            </a:r>
            <a:endParaRPr lang="es-CO" sz="3000" b="1" u="none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83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8" grpId="0" autoUpdateAnimBg="0"/>
      <p:bldP spid="122889" grpId="0" autoUpdateAnimBg="0"/>
      <p:bldP spid="122890" grpId="0" autoUpdateAnimBg="0"/>
      <p:bldP spid="122891" grpId="0" autoUpdateAnimBg="0"/>
      <p:bldP spid="122898" grpId="0" animBg="1"/>
      <p:bldP spid="122899" grpId="0" animBg="1"/>
      <p:bldP spid="122901" grpId="0" animBg="1"/>
      <p:bldP spid="122906" grpId="0" animBg="1"/>
      <p:bldP spid="122908" grpId="0" autoUpdateAnimBg="0"/>
      <p:bldP spid="122909" grpId="0" animBg="1"/>
      <p:bldP spid="122910" grpId="0" autoUpdateAnimBg="0"/>
      <p:bldP spid="1229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78694"/>
            <a:ext cx="8229600" cy="1570186"/>
          </a:xfrm>
        </p:spPr>
        <p:txBody>
          <a:bodyPr/>
          <a:lstStyle/>
          <a:p>
            <a:pPr algn="ctr" eaLnBrk="1" hangingPunct="1"/>
            <a:r>
              <a:rPr lang="es-ES" dirty="0" smtClean="0">
                <a:effectLst/>
              </a:rPr>
              <a:t>BULLYING</a:t>
            </a:r>
            <a:br>
              <a:rPr lang="es-ES" dirty="0" smtClean="0">
                <a:effectLst/>
              </a:rPr>
            </a:br>
            <a:r>
              <a:rPr lang="es-ES" sz="3600" dirty="0" smtClean="0">
                <a:effectLst/>
              </a:rPr>
              <a:t>Múltiples términos, </a:t>
            </a:r>
            <a:br>
              <a:rPr lang="es-ES" sz="3600" dirty="0" smtClean="0">
                <a:effectLst/>
              </a:rPr>
            </a:br>
            <a:r>
              <a:rPr lang="es-ES" sz="3600" dirty="0" smtClean="0">
                <a:effectLst/>
              </a:rPr>
              <a:t>mismo concepto</a:t>
            </a:r>
            <a:r>
              <a:rPr lang="es-ES" sz="2800" dirty="0">
                <a:effectLst/>
              </a:rPr>
              <a:t/>
            </a:r>
            <a:br>
              <a:rPr lang="es-ES" sz="2800" dirty="0">
                <a:effectLst/>
              </a:rPr>
            </a:br>
            <a:r>
              <a:rPr lang="es-ES" sz="1400" dirty="0" smtClean="0">
                <a:effectLst/>
              </a:rPr>
              <a:t/>
            </a:r>
            <a:br>
              <a:rPr lang="es-ES" sz="1400" dirty="0" smtClean="0">
                <a:effectLst/>
              </a:rPr>
            </a:br>
            <a:endParaRPr lang="es-ES" sz="1600" dirty="0" smtClean="0">
              <a:effectLst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2880320"/>
          </a:xfrm>
        </p:spPr>
        <p:txBody>
          <a:bodyPr/>
          <a:lstStyle/>
          <a:p>
            <a:r>
              <a:rPr lang="es-CO" dirty="0" smtClean="0"/>
              <a:t>Intimidación escolar</a:t>
            </a:r>
          </a:p>
          <a:p>
            <a:r>
              <a:rPr lang="es-CO" dirty="0" smtClean="0"/>
              <a:t>Matoneo</a:t>
            </a:r>
          </a:p>
          <a:p>
            <a:r>
              <a:rPr lang="es-CO" dirty="0" smtClean="0"/>
              <a:t>Acoso escolar (Ley 1620, decreto 1965)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387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057400" y="2514600"/>
            <a:ext cx="19296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 u="none">
                <a:latin typeface="Constantia" pitchFamily="18" charset="0"/>
              </a:rPr>
              <a:t>Intimidadores</a:t>
            </a:r>
            <a:endParaRPr lang="es-CO" sz="2000" b="1" u="none">
              <a:latin typeface="Constantia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715000" y="2574925"/>
            <a:ext cx="122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 u="none">
                <a:latin typeface="Constantia" pitchFamily="18" charset="0"/>
              </a:rPr>
              <a:t>Víctimas</a:t>
            </a:r>
            <a:endParaRPr lang="es-CO" sz="2000" b="1" u="none">
              <a:latin typeface="Constantia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929063" y="4175125"/>
            <a:ext cx="189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 u="none">
                <a:latin typeface="Constantia" pitchFamily="18" charset="0"/>
              </a:rPr>
              <a:t>Observadores</a:t>
            </a:r>
            <a:endParaRPr lang="es-CO" sz="2000" b="1" u="none">
              <a:latin typeface="Constantia" pitchFamily="18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4038600" y="2743200"/>
            <a:ext cx="1371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3352800" y="2971800"/>
            <a:ext cx="914400" cy="1143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5486400" y="2971800"/>
            <a:ext cx="990600" cy="1219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2631322" y="677863"/>
            <a:ext cx="40623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Normas claras,</a:t>
            </a:r>
          </a:p>
          <a:p>
            <a:pPr algn="ct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aplicadas consistentemente</a:t>
            </a:r>
            <a:endParaRPr lang="es-CO" sz="2200" b="1" u="none">
              <a:solidFill>
                <a:srgbClr val="0066CC"/>
              </a:solidFill>
              <a:latin typeface="Century Gothic" pitchFamily="34" charset="0"/>
            </a:endParaRP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6835775" y="4437063"/>
            <a:ext cx="17097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Asertividad</a:t>
            </a:r>
            <a:endParaRPr lang="es-CO" sz="2200" b="1" u="none">
              <a:solidFill>
                <a:srgbClr val="0066CC"/>
              </a:solidFill>
              <a:latin typeface="Century Gothic" pitchFamily="34" charset="0"/>
            </a:endParaRP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6631811" y="260350"/>
            <a:ext cx="185178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Detección y</a:t>
            </a:r>
          </a:p>
          <a:p>
            <a:pPr algn="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atención </a:t>
            </a:r>
          </a:p>
          <a:p>
            <a:pPr algn="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a víctimas</a:t>
            </a:r>
            <a:endParaRPr lang="es-CO" sz="2200" b="1" u="none">
              <a:solidFill>
                <a:srgbClr val="0066CC"/>
              </a:solidFill>
              <a:latin typeface="Century Gothic" pitchFamily="34" charset="0"/>
            </a:endParaRP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255588" y="3429000"/>
            <a:ext cx="1838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Empatía </a:t>
            </a:r>
          </a:p>
          <a:p>
            <a:pPr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por víctimas</a:t>
            </a:r>
            <a:endParaRPr lang="es-CO" sz="2200" b="1" u="none">
              <a:solidFill>
                <a:srgbClr val="0066CC"/>
              </a:solidFill>
              <a:latin typeface="Century Gothic" pitchFamily="34" charset="0"/>
            </a:endParaRP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202155" y="533400"/>
            <a:ext cx="215315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Maneras </a:t>
            </a:r>
          </a:p>
          <a:p>
            <a:pPr algn="ct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constructivas</a:t>
            </a:r>
          </a:p>
          <a:p>
            <a:pPr algn="ct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de destacarse</a:t>
            </a:r>
            <a:endParaRPr lang="es-CO" sz="2200" b="1" u="none">
              <a:solidFill>
                <a:srgbClr val="0066CC"/>
              </a:solidFill>
              <a:latin typeface="Century Gothic" pitchFamily="34" charset="0"/>
            </a:endParaRP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990600" y="4953000"/>
            <a:ext cx="2368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Deslegitimación</a:t>
            </a:r>
          </a:p>
          <a:p>
            <a:pPr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de agresión</a:t>
            </a:r>
            <a:endParaRPr lang="es-CO" sz="2200" b="1" u="none">
              <a:solidFill>
                <a:srgbClr val="0066CC"/>
              </a:solidFill>
              <a:latin typeface="Century Gothic" pitchFamily="34" charset="0"/>
            </a:endParaRPr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1905000" y="2438400"/>
            <a:ext cx="2133600" cy="533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u="none">
              <a:latin typeface="Constantia" pitchFamily="18" charset="0"/>
            </a:endParaRPr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3733800" y="4114800"/>
            <a:ext cx="2195513" cy="533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u="none">
              <a:latin typeface="Constantia" pitchFamily="18" charset="0"/>
            </a:endParaRPr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5410200" y="2514600"/>
            <a:ext cx="1828800" cy="4572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u="none">
              <a:latin typeface="Constantia" pitchFamily="18" charset="0"/>
            </a:endParaRPr>
          </a:p>
        </p:txBody>
      </p:sp>
      <p:sp>
        <p:nvSpPr>
          <p:cNvPr id="123921" name="Line 17"/>
          <p:cNvSpPr>
            <a:spLocks noChangeShapeType="1"/>
          </p:cNvSpPr>
          <p:nvPr/>
        </p:nvSpPr>
        <p:spPr bwMode="auto">
          <a:xfrm flipH="1" flipV="1">
            <a:off x="6694488" y="2971800"/>
            <a:ext cx="458787" cy="1320800"/>
          </a:xfrm>
          <a:prstGeom prst="line">
            <a:avLst/>
          </a:prstGeom>
          <a:noFill/>
          <a:ln w="28575">
            <a:solidFill>
              <a:srgbClr val="A70E1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3922" name="Line 18"/>
          <p:cNvSpPr>
            <a:spLocks noChangeShapeType="1"/>
          </p:cNvSpPr>
          <p:nvPr/>
        </p:nvSpPr>
        <p:spPr bwMode="auto">
          <a:xfrm flipH="1" flipV="1">
            <a:off x="5932488" y="4495800"/>
            <a:ext cx="788987" cy="301625"/>
          </a:xfrm>
          <a:prstGeom prst="line">
            <a:avLst/>
          </a:prstGeom>
          <a:noFill/>
          <a:ln w="28575">
            <a:solidFill>
              <a:srgbClr val="A70E1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3923" name="Line 19"/>
          <p:cNvSpPr>
            <a:spLocks noChangeShapeType="1"/>
          </p:cNvSpPr>
          <p:nvPr/>
        </p:nvSpPr>
        <p:spPr bwMode="auto">
          <a:xfrm flipH="1">
            <a:off x="3352800" y="1600200"/>
            <a:ext cx="838200" cy="762000"/>
          </a:xfrm>
          <a:prstGeom prst="line">
            <a:avLst/>
          </a:prstGeom>
          <a:noFill/>
          <a:ln w="28575">
            <a:solidFill>
              <a:srgbClr val="A70E1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3924" name="Line 20"/>
          <p:cNvSpPr>
            <a:spLocks noChangeShapeType="1"/>
          </p:cNvSpPr>
          <p:nvPr/>
        </p:nvSpPr>
        <p:spPr bwMode="auto">
          <a:xfrm>
            <a:off x="5257800" y="1600200"/>
            <a:ext cx="609600" cy="838200"/>
          </a:xfrm>
          <a:prstGeom prst="line">
            <a:avLst/>
          </a:prstGeom>
          <a:noFill/>
          <a:ln w="28575">
            <a:solidFill>
              <a:srgbClr val="A70E1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3925" name="Line 21"/>
          <p:cNvSpPr>
            <a:spLocks noChangeShapeType="1"/>
          </p:cNvSpPr>
          <p:nvPr/>
        </p:nvSpPr>
        <p:spPr bwMode="auto">
          <a:xfrm flipH="1">
            <a:off x="6629400" y="1412875"/>
            <a:ext cx="606425" cy="1025525"/>
          </a:xfrm>
          <a:prstGeom prst="line">
            <a:avLst/>
          </a:prstGeom>
          <a:noFill/>
          <a:ln w="28575">
            <a:solidFill>
              <a:srgbClr val="A70E1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3926" name="Line 22"/>
          <p:cNvSpPr>
            <a:spLocks noChangeShapeType="1"/>
          </p:cNvSpPr>
          <p:nvPr/>
        </p:nvSpPr>
        <p:spPr bwMode="auto">
          <a:xfrm flipV="1">
            <a:off x="2616200" y="4508500"/>
            <a:ext cx="977900" cy="433388"/>
          </a:xfrm>
          <a:prstGeom prst="line">
            <a:avLst/>
          </a:prstGeom>
          <a:noFill/>
          <a:ln w="28575">
            <a:solidFill>
              <a:srgbClr val="A70E1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3927" name="Line 23"/>
          <p:cNvSpPr>
            <a:spLocks noChangeShapeType="1"/>
          </p:cNvSpPr>
          <p:nvPr/>
        </p:nvSpPr>
        <p:spPr bwMode="auto">
          <a:xfrm flipV="1">
            <a:off x="2400300" y="3048000"/>
            <a:ext cx="484188" cy="1820863"/>
          </a:xfrm>
          <a:prstGeom prst="line">
            <a:avLst/>
          </a:prstGeom>
          <a:noFill/>
          <a:ln w="28575">
            <a:solidFill>
              <a:srgbClr val="A70E1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3928" name="Line 24"/>
          <p:cNvSpPr>
            <a:spLocks noChangeShapeType="1"/>
          </p:cNvSpPr>
          <p:nvPr/>
        </p:nvSpPr>
        <p:spPr bwMode="auto">
          <a:xfrm>
            <a:off x="1824038" y="3860800"/>
            <a:ext cx="1746250" cy="482600"/>
          </a:xfrm>
          <a:prstGeom prst="line">
            <a:avLst/>
          </a:prstGeom>
          <a:noFill/>
          <a:ln w="28575">
            <a:solidFill>
              <a:srgbClr val="A70E1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3929" name="Line 25"/>
          <p:cNvSpPr>
            <a:spLocks noChangeShapeType="1"/>
          </p:cNvSpPr>
          <p:nvPr/>
        </p:nvSpPr>
        <p:spPr bwMode="auto">
          <a:xfrm flipV="1">
            <a:off x="1752600" y="3048000"/>
            <a:ext cx="598488" cy="596900"/>
          </a:xfrm>
          <a:prstGeom prst="line">
            <a:avLst/>
          </a:prstGeom>
          <a:noFill/>
          <a:ln w="28575">
            <a:solidFill>
              <a:srgbClr val="A70E1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3930" name="Line 26"/>
          <p:cNvSpPr>
            <a:spLocks noChangeShapeType="1"/>
          </p:cNvSpPr>
          <p:nvPr/>
        </p:nvSpPr>
        <p:spPr bwMode="auto">
          <a:xfrm>
            <a:off x="2051050" y="1773238"/>
            <a:ext cx="463550" cy="588962"/>
          </a:xfrm>
          <a:prstGeom prst="line">
            <a:avLst/>
          </a:prstGeom>
          <a:noFill/>
          <a:ln w="28575">
            <a:solidFill>
              <a:srgbClr val="A70E1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3931" name="Text Box 27"/>
          <p:cNvSpPr txBox="1">
            <a:spLocks noChangeArrowheads="1"/>
          </p:cNvSpPr>
          <p:nvPr/>
        </p:nvSpPr>
        <p:spPr bwMode="auto">
          <a:xfrm>
            <a:off x="5627159" y="5870575"/>
            <a:ext cx="27029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Mayor conciencia</a:t>
            </a:r>
          </a:p>
          <a:p>
            <a:pPr algn="ct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del problema</a:t>
            </a:r>
            <a:endParaRPr lang="es-CO" sz="2200" b="1" u="none">
              <a:solidFill>
                <a:srgbClr val="0066CC"/>
              </a:solidFill>
              <a:latin typeface="Century Gothic" pitchFamily="34" charset="0"/>
            </a:endParaRPr>
          </a:p>
        </p:txBody>
      </p:sp>
      <p:sp>
        <p:nvSpPr>
          <p:cNvPr id="123932" name="Line 28"/>
          <p:cNvSpPr>
            <a:spLocks noChangeShapeType="1"/>
          </p:cNvSpPr>
          <p:nvPr/>
        </p:nvSpPr>
        <p:spPr bwMode="auto">
          <a:xfrm flipH="1" flipV="1">
            <a:off x="5246688" y="6175375"/>
            <a:ext cx="533400" cy="76200"/>
          </a:xfrm>
          <a:prstGeom prst="line">
            <a:avLst/>
          </a:prstGeom>
          <a:noFill/>
          <a:ln w="28575">
            <a:solidFill>
              <a:srgbClr val="A70E1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3933" name="Line 29"/>
          <p:cNvSpPr>
            <a:spLocks noChangeShapeType="1"/>
          </p:cNvSpPr>
          <p:nvPr/>
        </p:nvSpPr>
        <p:spPr bwMode="auto">
          <a:xfrm flipH="1" flipV="1">
            <a:off x="5703888" y="5641975"/>
            <a:ext cx="228600" cy="304800"/>
          </a:xfrm>
          <a:prstGeom prst="line">
            <a:avLst/>
          </a:prstGeom>
          <a:noFill/>
          <a:ln w="28575">
            <a:solidFill>
              <a:srgbClr val="A70E1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3934" name="Line 30"/>
          <p:cNvSpPr>
            <a:spLocks noChangeShapeType="1"/>
          </p:cNvSpPr>
          <p:nvPr/>
        </p:nvSpPr>
        <p:spPr bwMode="auto">
          <a:xfrm flipH="1" flipV="1">
            <a:off x="7075488" y="5565775"/>
            <a:ext cx="0" cy="381000"/>
          </a:xfrm>
          <a:prstGeom prst="line">
            <a:avLst/>
          </a:prstGeom>
          <a:noFill/>
          <a:ln w="28575">
            <a:solidFill>
              <a:srgbClr val="A70E1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3937" name="Text Box 33"/>
          <p:cNvSpPr txBox="1">
            <a:spLocks noChangeArrowheads="1"/>
          </p:cNvSpPr>
          <p:nvPr/>
        </p:nvSpPr>
        <p:spPr bwMode="auto">
          <a:xfrm>
            <a:off x="7589838" y="3068638"/>
            <a:ext cx="14525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Redes de</a:t>
            </a:r>
          </a:p>
          <a:p>
            <a:pPr algn="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amigos</a:t>
            </a:r>
            <a:endParaRPr lang="es-CO" sz="2200" b="1" u="none">
              <a:solidFill>
                <a:srgbClr val="0066CC"/>
              </a:solidFill>
              <a:latin typeface="Century Gothic" pitchFamily="34" charset="0"/>
            </a:endParaRPr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 flipH="1">
            <a:off x="5929313" y="3573463"/>
            <a:ext cx="1727200" cy="792162"/>
          </a:xfrm>
          <a:prstGeom prst="line">
            <a:avLst/>
          </a:prstGeom>
          <a:noFill/>
          <a:ln w="28575">
            <a:solidFill>
              <a:srgbClr val="A70E1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3939" name="Line 35"/>
          <p:cNvSpPr>
            <a:spLocks noChangeShapeType="1"/>
          </p:cNvSpPr>
          <p:nvPr/>
        </p:nvSpPr>
        <p:spPr bwMode="auto">
          <a:xfrm flipH="1" flipV="1">
            <a:off x="7224713" y="2924175"/>
            <a:ext cx="430212" cy="374650"/>
          </a:xfrm>
          <a:prstGeom prst="line">
            <a:avLst/>
          </a:prstGeom>
          <a:noFill/>
          <a:ln w="28575">
            <a:solidFill>
              <a:srgbClr val="A70E1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3940" name="Line 36"/>
          <p:cNvSpPr>
            <a:spLocks noChangeShapeType="1"/>
          </p:cNvSpPr>
          <p:nvPr/>
        </p:nvSpPr>
        <p:spPr bwMode="auto">
          <a:xfrm flipH="1">
            <a:off x="4716463" y="1557338"/>
            <a:ext cx="0" cy="2519362"/>
          </a:xfrm>
          <a:prstGeom prst="line">
            <a:avLst/>
          </a:prstGeom>
          <a:noFill/>
          <a:ln w="28575">
            <a:solidFill>
              <a:srgbClr val="A70E1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3941" name="Text Box 37"/>
          <p:cNvSpPr txBox="1">
            <a:spLocks noChangeArrowheads="1"/>
          </p:cNvSpPr>
          <p:nvPr/>
        </p:nvSpPr>
        <p:spPr bwMode="auto">
          <a:xfrm>
            <a:off x="7510463" y="1700213"/>
            <a:ext cx="17383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Manejo de </a:t>
            </a:r>
          </a:p>
          <a:p>
            <a:pPr algn="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emociones</a:t>
            </a:r>
            <a:endParaRPr lang="es-CO" sz="2200" b="1" u="none">
              <a:solidFill>
                <a:srgbClr val="0066CC"/>
              </a:solidFill>
              <a:latin typeface="Century Gothic" pitchFamily="34" charset="0"/>
            </a:endParaRPr>
          </a:p>
        </p:txBody>
      </p:sp>
      <p:sp>
        <p:nvSpPr>
          <p:cNvPr id="123942" name="Line 38"/>
          <p:cNvSpPr>
            <a:spLocks noChangeShapeType="1"/>
          </p:cNvSpPr>
          <p:nvPr/>
        </p:nvSpPr>
        <p:spPr bwMode="auto">
          <a:xfrm flipH="1">
            <a:off x="7092950" y="2205038"/>
            <a:ext cx="503238" cy="360362"/>
          </a:xfrm>
          <a:prstGeom prst="line">
            <a:avLst/>
          </a:prstGeom>
          <a:noFill/>
          <a:ln w="28575">
            <a:solidFill>
              <a:srgbClr val="A70E1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3943" name="Text Box 39"/>
          <p:cNvSpPr txBox="1">
            <a:spLocks noChangeArrowheads="1"/>
          </p:cNvSpPr>
          <p:nvPr/>
        </p:nvSpPr>
        <p:spPr bwMode="auto">
          <a:xfrm>
            <a:off x="3333750" y="4941888"/>
            <a:ext cx="330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200" b="1" u="none">
                <a:solidFill>
                  <a:srgbClr val="0066CC"/>
                </a:solidFill>
                <a:latin typeface="Century Gothic" pitchFamily="34" charset="0"/>
              </a:rPr>
              <a:t>Responsabilidad social</a:t>
            </a:r>
            <a:endParaRPr lang="es-CO" sz="2200" b="1" u="none">
              <a:solidFill>
                <a:srgbClr val="0066CC"/>
              </a:solidFill>
              <a:latin typeface="Century Gothic" pitchFamily="34" charset="0"/>
            </a:endParaRPr>
          </a:p>
        </p:txBody>
      </p:sp>
      <p:sp>
        <p:nvSpPr>
          <p:cNvPr id="123944" name="Line 40"/>
          <p:cNvSpPr>
            <a:spLocks noChangeShapeType="1"/>
          </p:cNvSpPr>
          <p:nvPr/>
        </p:nvSpPr>
        <p:spPr bwMode="auto">
          <a:xfrm flipV="1">
            <a:off x="4848225" y="4652963"/>
            <a:ext cx="9525" cy="354012"/>
          </a:xfrm>
          <a:prstGeom prst="line">
            <a:avLst/>
          </a:prstGeom>
          <a:noFill/>
          <a:ln w="28575">
            <a:solidFill>
              <a:srgbClr val="A70E1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584200" y="6078538"/>
            <a:ext cx="2933700" cy="554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r>
              <a:rPr lang="en-US" sz="3000" b="1" u="none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PREVENCIÓN</a:t>
            </a:r>
            <a:endParaRPr lang="es-CO" sz="3000" b="1" u="none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272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/>
      <p:bldP spid="123913" grpId="0" autoUpdateAnimBg="0"/>
      <p:bldP spid="123914" grpId="0" autoUpdateAnimBg="0"/>
      <p:bldP spid="123915" grpId="0" autoUpdateAnimBg="0"/>
      <p:bldP spid="123916" grpId="0" autoUpdateAnimBg="0"/>
      <p:bldP spid="123917" grpId="0" autoUpdateAnimBg="0"/>
      <p:bldP spid="123921" grpId="0" animBg="1"/>
      <p:bldP spid="123922" grpId="0" animBg="1"/>
      <p:bldP spid="123923" grpId="0" animBg="1"/>
      <p:bldP spid="123924" grpId="0" animBg="1"/>
      <p:bldP spid="123925" grpId="0" animBg="1"/>
      <p:bldP spid="123926" grpId="0" animBg="1"/>
      <p:bldP spid="123927" grpId="0" animBg="1"/>
      <p:bldP spid="123928" grpId="0" animBg="1"/>
      <p:bldP spid="123929" grpId="0" animBg="1"/>
      <p:bldP spid="123930" grpId="0" animBg="1"/>
      <p:bldP spid="123931" grpId="0"/>
      <p:bldP spid="123932" grpId="0" animBg="1"/>
      <p:bldP spid="123933" grpId="0" animBg="1"/>
      <p:bldP spid="123934" grpId="0" animBg="1"/>
      <p:bldP spid="123937" grpId="0" autoUpdateAnimBg="0"/>
      <p:bldP spid="123938" grpId="0" animBg="1"/>
      <p:bldP spid="123939" grpId="0" animBg="1"/>
      <p:bldP spid="123940" grpId="0" animBg="1"/>
      <p:bldP spid="123941" grpId="0" autoUpdateAnimBg="0"/>
      <p:bldP spid="123942" grpId="0" animBg="1"/>
      <p:bldP spid="123943" grpId="0"/>
      <p:bldP spid="1239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057400" y="2514600"/>
            <a:ext cx="1874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u="none">
                <a:latin typeface="Times New Roman" pitchFamily="18" charset="0"/>
              </a:rPr>
              <a:t>Intimidadores</a:t>
            </a:r>
            <a:endParaRPr lang="es-CO" sz="2400" u="none">
              <a:latin typeface="Times New Roman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715000" y="2514600"/>
            <a:ext cx="128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u="none">
                <a:latin typeface="Times New Roman" pitchFamily="18" charset="0"/>
              </a:rPr>
              <a:t>Víctimas</a:t>
            </a:r>
            <a:endParaRPr lang="es-CO" sz="2400" u="none">
              <a:latin typeface="Times New Roman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191000" y="4114800"/>
            <a:ext cx="1204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u="none">
                <a:latin typeface="Times New Roman" pitchFamily="18" charset="0"/>
              </a:rPr>
              <a:t>Testigos</a:t>
            </a:r>
            <a:endParaRPr lang="es-CO" sz="2400" u="none">
              <a:latin typeface="Times New Roman" pitchFamily="18" charset="0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038600" y="2743200"/>
            <a:ext cx="1371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3352800" y="2971800"/>
            <a:ext cx="914400" cy="1143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5486400" y="2971800"/>
            <a:ext cx="990600" cy="1219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357188" y="3714750"/>
            <a:ext cx="1284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u="none">
                <a:solidFill>
                  <a:srgbClr val="006699"/>
                </a:solidFill>
                <a:latin typeface="Times New Roman" pitchFamily="18" charset="0"/>
              </a:rPr>
              <a:t>Empatía </a:t>
            </a:r>
          </a:p>
        </p:txBody>
      </p:sp>
      <p:sp>
        <p:nvSpPr>
          <p:cNvPr id="19465" name="Oval 14"/>
          <p:cNvSpPr>
            <a:spLocks noChangeArrowheads="1"/>
          </p:cNvSpPr>
          <p:nvPr/>
        </p:nvSpPr>
        <p:spPr bwMode="auto">
          <a:xfrm>
            <a:off x="1905000" y="2438400"/>
            <a:ext cx="2133600" cy="533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u="none"/>
          </a:p>
        </p:txBody>
      </p:sp>
      <p:sp>
        <p:nvSpPr>
          <p:cNvPr id="19466" name="Oval 15"/>
          <p:cNvSpPr>
            <a:spLocks noChangeArrowheads="1"/>
          </p:cNvSpPr>
          <p:nvPr/>
        </p:nvSpPr>
        <p:spPr bwMode="auto">
          <a:xfrm>
            <a:off x="3733800" y="4114800"/>
            <a:ext cx="2133600" cy="533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u="none"/>
          </a:p>
        </p:txBody>
      </p:sp>
      <p:sp>
        <p:nvSpPr>
          <p:cNvPr id="19467" name="Oval 16"/>
          <p:cNvSpPr>
            <a:spLocks noChangeArrowheads="1"/>
          </p:cNvSpPr>
          <p:nvPr/>
        </p:nvSpPr>
        <p:spPr bwMode="auto">
          <a:xfrm>
            <a:off x="5410200" y="2514600"/>
            <a:ext cx="1828800" cy="4572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u="none"/>
          </a:p>
        </p:txBody>
      </p:sp>
      <p:sp>
        <p:nvSpPr>
          <p:cNvPr id="123928" name="Line 24"/>
          <p:cNvSpPr>
            <a:spLocks noChangeShapeType="1"/>
          </p:cNvSpPr>
          <p:nvPr/>
        </p:nvSpPr>
        <p:spPr bwMode="auto">
          <a:xfrm>
            <a:off x="1714500" y="4143375"/>
            <a:ext cx="2000250" cy="214313"/>
          </a:xfrm>
          <a:prstGeom prst="line">
            <a:avLst/>
          </a:prstGeom>
          <a:noFill/>
          <a:ln w="28575">
            <a:solidFill>
              <a:srgbClr val="0066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3929" name="Line 25"/>
          <p:cNvSpPr>
            <a:spLocks noChangeShapeType="1"/>
          </p:cNvSpPr>
          <p:nvPr/>
        </p:nvSpPr>
        <p:spPr bwMode="auto">
          <a:xfrm flipV="1">
            <a:off x="1571625" y="2928938"/>
            <a:ext cx="642938" cy="928687"/>
          </a:xfrm>
          <a:prstGeom prst="line">
            <a:avLst/>
          </a:prstGeom>
          <a:noFill/>
          <a:ln w="28575">
            <a:solidFill>
              <a:srgbClr val="0066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</p:spTree>
    <p:extLst>
      <p:ext uri="{BB962C8B-B14F-4D97-AF65-F5344CB8AC3E}">
        <p14:creationId xmlns:p14="http://schemas.microsoft.com/office/powerpoint/2010/main" val="3955013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5" grpId="0" autoUpdateAnimBg="0"/>
      <p:bldP spid="123928" grpId="0" animBg="1"/>
      <p:bldP spid="1239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057400" y="2514600"/>
            <a:ext cx="1874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u="none">
                <a:latin typeface="Times New Roman" pitchFamily="18" charset="0"/>
              </a:rPr>
              <a:t>Intimidadores</a:t>
            </a:r>
            <a:endParaRPr lang="es-CO" sz="2400" u="none">
              <a:latin typeface="Times New Roman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715000" y="2514600"/>
            <a:ext cx="128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u="none">
                <a:latin typeface="Times New Roman" pitchFamily="18" charset="0"/>
              </a:rPr>
              <a:t>Víctimas</a:t>
            </a:r>
            <a:endParaRPr lang="es-CO" sz="2400" u="none">
              <a:latin typeface="Times New Roman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191000" y="4114800"/>
            <a:ext cx="1204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u="none">
                <a:latin typeface="Times New Roman" pitchFamily="18" charset="0"/>
              </a:rPr>
              <a:t>Testigos</a:t>
            </a:r>
            <a:endParaRPr lang="es-CO" sz="2400" u="none">
              <a:latin typeface="Times New Roman" pitchFamily="18" charset="0"/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4038600" y="2743200"/>
            <a:ext cx="1371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3352800" y="2971800"/>
            <a:ext cx="914400" cy="1143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5486400" y="2971800"/>
            <a:ext cx="990600" cy="1219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7358063" y="3643313"/>
            <a:ext cx="1619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u="none">
                <a:solidFill>
                  <a:srgbClr val="006699"/>
                </a:solidFill>
                <a:latin typeface="Times New Roman" pitchFamily="18" charset="0"/>
              </a:rPr>
              <a:t>Asertividad</a:t>
            </a:r>
            <a:endParaRPr lang="es-CO" sz="2400" u="none">
              <a:solidFill>
                <a:srgbClr val="006699"/>
              </a:solidFill>
              <a:latin typeface="Times New Roman" pitchFamily="18" charset="0"/>
            </a:endParaRPr>
          </a:p>
        </p:txBody>
      </p:sp>
      <p:sp>
        <p:nvSpPr>
          <p:cNvPr id="20489" name="Text Box 11"/>
          <p:cNvSpPr txBox="1">
            <a:spLocks noChangeArrowheads="1"/>
          </p:cNvSpPr>
          <p:nvPr/>
        </p:nvSpPr>
        <p:spPr bwMode="auto">
          <a:xfrm>
            <a:off x="357188" y="3714750"/>
            <a:ext cx="1284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u="none">
                <a:solidFill>
                  <a:srgbClr val="006699"/>
                </a:solidFill>
                <a:latin typeface="Times New Roman" pitchFamily="18" charset="0"/>
              </a:rPr>
              <a:t>Empatía </a:t>
            </a:r>
          </a:p>
        </p:txBody>
      </p:sp>
      <p:sp>
        <p:nvSpPr>
          <p:cNvPr id="20490" name="Oval 14"/>
          <p:cNvSpPr>
            <a:spLocks noChangeArrowheads="1"/>
          </p:cNvSpPr>
          <p:nvPr/>
        </p:nvSpPr>
        <p:spPr bwMode="auto">
          <a:xfrm>
            <a:off x="1905000" y="2438400"/>
            <a:ext cx="2133600" cy="533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u="none"/>
          </a:p>
        </p:txBody>
      </p:sp>
      <p:sp>
        <p:nvSpPr>
          <p:cNvPr id="20491" name="Oval 15"/>
          <p:cNvSpPr>
            <a:spLocks noChangeArrowheads="1"/>
          </p:cNvSpPr>
          <p:nvPr/>
        </p:nvSpPr>
        <p:spPr bwMode="auto">
          <a:xfrm>
            <a:off x="3733800" y="4114800"/>
            <a:ext cx="2133600" cy="533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u="none"/>
          </a:p>
        </p:txBody>
      </p:sp>
      <p:sp>
        <p:nvSpPr>
          <p:cNvPr id="20492" name="Oval 16"/>
          <p:cNvSpPr>
            <a:spLocks noChangeArrowheads="1"/>
          </p:cNvSpPr>
          <p:nvPr/>
        </p:nvSpPr>
        <p:spPr bwMode="auto">
          <a:xfrm>
            <a:off x="5410200" y="2514600"/>
            <a:ext cx="1828800" cy="4572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u="none"/>
          </a:p>
        </p:txBody>
      </p:sp>
      <p:sp>
        <p:nvSpPr>
          <p:cNvPr id="123922" name="Line 18"/>
          <p:cNvSpPr>
            <a:spLocks noChangeShapeType="1"/>
          </p:cNvSpPr>
          <p:nvPr/>
        </p:nvSpPr>
        <p:spPr bwMode="auto">
          <a:xfrm flipH="1">
            <a:off x="5867400" y="4071938"/>
            <a:ext cx="1419225" cy="309562"/>
          </a:xfrm>
          <a:prstGeom prst="line">
            <a:avLst/>
          </a:prstGeom>
          <a:noFill/>
          <a:ln w="28575">
            <a:solidFill>
              <a:srgbClr val="0066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20494" name="Line 24"/>
          <p:cNvSpPr>
            <a:spLocks noChangeShapeType="1"/>
          </p:cNvSpPr>
          <p:nvPr/>
        </p:nvSpPr>
        <p:spPr bwMode="auto">
          <a:xfrm>
            <a:off x="1714500" y="4143375"/>
            <a:ext cx="2000250" cy="214313"/>
          </a:xfrm>
          <a:prstGeom prst="line">
            <a:avLst/>
          </a:prstGeom>
          <a:noFill/>
          <a:ln w="28575">
            <a:solidFill>
              <a:srgbClr val="0066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20495" name="Line 25"/>
          <p:cNvSpPr>
            <a:spLocks noChangeShapeType="1"/>
          </p:cNvSpPr>
          <p:nvPr/>
        </p:nvSpPr>
        <p:spPr bwMode="auto">
          <a:xfrm flipV="1">
            <a:off x="1571625" y="2928938"/>
            <a:ext cx="642938" cy="928687"/>
          </a:xfrm>
          <a:prstGeom prst="line">
            <a:avLst/>
          </a:prstGeom>
          <a:noFill/>
          <a:ln w="28575">
            <a:solidFill>
              <a:srgbClr val="0066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20496" name="Line 34"/>
          <p:cNvSpPr>
            <a:spLocks noChangeShapeType="1"/>
          </p:cNvSpPr>
          <p:nvPr/>
        </p:nvSpPr>
        <p:spPr bwMode="auto">
          <a:xfrm flipH="1" flipV="1">
            <a:off x="6858000" y="2928938"/>
            <a:ext cx="714375" cy="714375"/>
          </a:xfrm>
          <a:prstGeom prst="line">
            <a:avLst/>
          </a:prstGeom>
          <a:noFill/>
          <a:ln w="28575">
            <a:solidFill>
              <a:srgbClr val="0066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</p:spTree>
    <p:extLst>
      <p:ext uri="{BB962C8B-B14F-4D97-AF65-F5344CB8AC3E}">
        <p14:creationId xmlns:p14="http://schemas.microsoft.com/office/powerpoint/2010/main" val="2200319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Enfoque de competencias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Pedagogía tradicional vs formación de competencias</a:t>
            </a:r>
          </a:p>
          <a:p>
            <a:r>
              <a:rPr lang="es-CO" dirty="0" smtClean="0"/>
              <a:t>Memorización vs comprensión y acción (desempeño)</a:t>
            </a:r>
          </a:p>
          <a:p>
            <a:r>
              <a:rPr lang="es-CO" dirty="0" smtClean="0"/>
              <a:t>La trampa de los valores</a:t>
            </a:r>
          </a:p>
          <a:p>
            <a:r>
              <a:rPr lang="es-CO" dirty="0" smtClean="0"/>
              <a:t>Seguimos haciendo lo que sabemos que no funciona</a:t>
            </a:r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591310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munch-scre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92700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3 CuadroTexto"/>
          <p:cNvSpPr txBox="1">
            <a:spLocks noChangeArrowheads="1"/>
          </p:cNvSpPr>
          <p:nvPr/>
        </p:nvSpPr>
        <p:spPr bwMode="auto">
          <a:xfrm>
            <a:off x="5786438" y="0"/>
            <a:ext cx="292893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u="none"/>
              <a:t>¿Conocen a alguien que puede estarse sintiendo así? 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5768975" y="2349500"/>
            <a:ext cx="29289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u="none"/>
              <a:t>¿Qué le podrían decir a esa persona? </a:t>
            </a: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5451475" y="6457950"/>
            <a:ext cx="3598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u="none"/>
              <a:t>Ana Ma. Saldarriaga (2006) 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5292725" y="4365625"/>
            <a:ext cx="37576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u="none"/>
              <a:t>¿Qué estaría sintiendo el artista (Munch)? </a:t>
            </a:r>
          </a:p>
        </p:txBody>
      </p:sp>
    </p:spTree>
    <p:extLst>
      <p:ext uri="{BB962C8B-B14F-4D97-AF65-F5344CB8AC3E}">
        <p14:creationId xmlns:p14="http://schemas.microsoft.com/office/powerpoint/2010/main" val="31081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1 Imagen" descr="Escanear0031_899x7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549275"/>
            <a:ext cx="67945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2 CuadroTexto"/>
          <p:cNvSpPr txBox="1">
            <a:spLocks noChangeArrowheads="1"/>
          </p:cNvSpPr>
          <p:nvPr/>
        </p:nvSpPr>
        <p:spPr bwMode="auto">
          <a:xfrm>
            <a:off x="1071563" y="6488113"/>
            <a:ext cx="78731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s-CO" u="none">
                <a:latin typeface="Arial" pitchFamily="34" charset="0"/>
              </a:rPr>
              <a:t>Tomie de Paola </a:t>
            </a:r>
            <a:r>
              <a:rPr lang="en-US" u="none">
                <a:latin typeface="Arial" pitchFamily="34" charset="0"/>
              </a:rPr>
              <a:t>(1991). </a:t>
            </a:r>
            <a:r>
              <a:rPr lang="es-CO" u="none">
                <a:latin typeface="Arial" pitchFamily="34" charset="0"/>
              </a:rPr>
              <a:t>Oliver Button es un nena. Madrid: Susaeta</a:t>
            </a:r>
            <a:r>
              <a:rPr lang="en-US" u="none">
                <a:latin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67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1 Imagen" descr="Tienda ju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0"/>
            <a:ext cx="4857750" cy="63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2 CuadroTexto"/>
          <p:cNvSpPr txBox="1">
            <a:spLocks noChangeArrowheads="1"/>
          </p:cNvSpPr>
          <p:nvPr/>
        </p:nvSpPr>
        <p:spPr bwMode="auto">
          <a:xfrm>
            <a:off x="2714625" y="6488113"/>
            <a:ext cx="36634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u="none">
                <a:latin typeface="Arial" pitchFamily="34" charset="0"/>
              </a:rPr>
              <a:t>www.life.com/image/50700731</a:t>
            </a:r>
          </a:p>
        </p:txBody>
      </p:sp>
      <p:pic>
        <p:nvPicPr>
          <p:cNvPr id="23556" name="Picture 2" descr="FacingHis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1 Rectángulo"/>
          <p:cNvSpPr>
            <a:spLocks noChangeArrowheads="1"/>
          </p:cNvSpPr>
          <p:nvPr/>
        </p:nvSpPr>
        <p:spPr bwMode="auto">
          <a:xfrm>
            <a:off x="-39688" y="800100"/>
            <a:ext cx="1468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>
                <a:hlinkClick r:id="rId4"/>
              </a:rPr>
              <a:t>facing.org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25500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57166"/>
            <a:ext cx="7619718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Algunas estrategias…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621213" cy="4530725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es-ES" sz="4000" dirty="0"/>
              <a:t>Terceros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s-ES" sz="2000" b="1" dirty="0"/>
              <a:t>Roles participantes</a:t>
            </a:r>
          </a:p>
          <a:p>
            <a:pPr lvl="2">
              <a:lnSpc>
                <a:spcPct val="90000"/>
              </a:lnSpc>
              <a:defRPr/>
            </a:pPr>
            <a:r>
              <a:rPr lang="es-MX" sz="2000" dirty="0"/>
              <a:t>Dónde están y dónde quieren estar</a:t>
            </a:r>
            <a:endParaRPr lang="es-ES" sz="2000" dirty="0"/>
          </a:p>
          <a:p>
            <a:pPr lvl="1">
              <a:lnSpc>
                <a:spcPct val="90000"/>
              </a:lnSpc>
              <a:buNone/>
              <a:defRPr/>
            </a:pPr>
            <a:r>
              <a:rPr lang="es-ES" sz="2000" b="1" dirty="0"/>
              <a:t>Desarrollo de empatía</a:t>
            </a:r>
          </a:p>
          <a:p>
            <a:pPr lvl="2">
              <a:lnSpc>
                <a:spcPct val="90000"/>
              </a:lnSpc>
              <a:defRPr/>
            </a:pPr>
            <a:r>
              <a:rPr lang="es-MX" sz="2000" dirty="0"/>
              <a:t>Empato el Pato</a:t>
            </a:r>
          </a:p>
          <a:p>
            <a:pPr lvl="2">
              <a:lnSpc>
                <a:spcPct val="90000"/>
              </a:lnSpc>
              <a:defRPr/>
            </a:pPr>
            <a:r>
              <a:rPr lang="es-MX" sz="2000" dirty="0"/>
              <a:t>Literatura infantil</a:t>
            </a:r>
            <a:endParaRPr lang="es-ES" sz="2000" dirty="0"/>
          </a:p>
          <a:p>
            <a:pPr lvl="1">
              <a:lnSpc>
                <a:spcPct val="90000"/>
              </a:lnSpc>
              <a:buNone/>
              <a:defRPr/>
            </a:pPr>
            <a:r>
              <a:rPr lang="es-MX" sz="2000" b="1" dirty="0"/>
              <a:t>Asertividad</a:t>
            </a:r>
          </a:p>
          <a:p>
            <a:pPr lvl="2">
              <a:lnSpc>
                <a:spcPct val="90000"/>
              </a:lnSpc>
              <a:defRPr/>
            </a:pPr>
            <a:r>
              <a:rPr lang="es-MX" sz="2000" dirty="0"/>
              <a:t>Juegos de roles</a:t>
            </a:r>
          </a:p>
          <a:p>
            <a:pPr lvl="2">
              <a:lnSpc>
                <a:spcPct val="90000"/>
              </a:lnSpc>
              <a:defRPr/>
            </a:pPr>
            <a:r>
              <a:rPr lang="es-MX" sz="2000" dirty="0"/>
              <a:t>Club de defensores asertivos</a:t>
            </a:r>
            <a:endParaRPr lang="es-ES" sz="2000" dirty="0"/>
          </a:p>
          <a:p>
            <a:pPr lvl="1">
              <a:lnSpc>
                <a:spcPct val="90000"/>
              </a:lnSpc>
              <a:buNone/>
              <a:defRPr/>
            </a:pPr>
            <a:r>
              <a:rPr lang="es-ES" sz="2000" b="1" dirty="0"/>
              <a:t>Buzón de denuncia</a:t>
            </a:r>
            <a:r>
              <a:rPr lang="es-ES" sz="2000" dirty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dirty="0" smtClean="0"/>
          </a:p>
        </p:txBody>
      </p:sp>
      <p:grpSp>
        <p:nvGrpSpPr>
          <p:cNvPr id="6" name="Group 30"/>
          <p:cNvGrpSpPr>
            <a:grpSpLocks noChangeAspect="1"/>
          </p:cNvGrpSpPr>
          <p:nvPr/>
        </p:nvGrpSpPr>
        <p:grpSpPr bwMode="auto">
          <a:xfrm>
            <a:off x="4857752" y="2651125"/>
            <a:ext cx="4819650" cy="4206875"/>
            <a:chOff x="1418" y="1953"/>
            <a:chExt cx="9720" cy="6480"/>
          </a:xfrm>
        </p:grpSpPr>
        <p:sp>
          <p:nvSpPr>
            <p:cNvPr id="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1418" y="1953"/>
              <a:ext cx="9720" cy="6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pic>
          <p:nvPicPr>
            <p:cNvPr id="8" name="Picture 36" descr="type-bully-rechazo"/>
            <p:cNvPicPr>
              <a:picLocks noChangeAspect="1" noChangeArrowheads="1"/>
            </p:cNvPicPr>
            <p:nvPr/>
          </p:nvPicPr>
          <p:blipFill>
            <a:blip r:embed="rId2">
              <a:lum bright="20000"/>
              <a:grayscl/>
            </a:blip>
            <a:srcRect/>
            <a:stretch>
              <a:fillRect/>
            </a:stretch>
          </p:blipFill>
          <p:spPr bwMode="auto">
            <a:xfrm>
              <a:off x="2156" y="2741"/>
              <a:ext cx="7242" cy="4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9 Imagen" descr="pato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33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513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7619718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Algunas estrategias…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62121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4000" dirty="0" smtClean="0"/>
              <a:t>Víctimas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s-ES" sz="2400" b="1" dirty="0" smtClean="0"/>
              <a:t>Manejo de emociones (rabia)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MX" dirty="0" smtClean="0"/>
              <a:t>Estrategias para calmarse Tuga la Tortuga</a:t>
            </a:r>
            <a:endParaRPr lang="es-E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s-ES" sz="2400" b="1" dirty="0" smtClean="0"/>
              <a:t>Asertividad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CO" dirty="0" smtClean="0"/>
              <a:t>Mensajes en primera persona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CO" dirty="0" smtClean="0"/>
              <a:t>Yo siento el asiento</a:t>
            </a:r>
            <a:endParaRPr lang="es-E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s-ES" sz="2400" b="1" dirty="0" smtClean="0"/>
              <a:t>Hacer amigos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MX" dirty="0" smtClean="0"/>
              <a:t>Temas de conversación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MX" dirty="0" smtClean="0"/>
              <a:t>Promover inclusión</a:t>
            </a:r>
            <a:endParaRPr lang="es-ES" dirty="0" smtClean="0"/>
          </a:p>
        </p:txBody>
      </p:sp>
      <p:pic>
        <p:nvPicPr>
          <p:cNvPr id="5" name="4 Imagen" descr="yosient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3338" y="2071688"/>
            <a:ext cx="38512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89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 Algunas estrategias…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621213" cy="504351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sz="4000" dirty="0" err="1" smtClean="0"/>
              <a:t>Intimidadores</a:t>
            </a:r>
            <a:endParaRPr lang="es-ES" sz="4000" dirty="0" smtClean="0"/>
          </a:p>
          <a:p>
            <a:pPr lvl="1" eaLnBrk="1" hangingPunct="1">
              <a:buFontTx/>
              <a:buNone/>
              <a:defRPr/>
            </a:pPr>
            <a:r>
              <a:rPr lang="es-ES" sz="2500" b="1" dirty="0" smtClean="0"/>
              <a:t>Cambio de creencias</a:t>
            </a:r>
            <a:r>
              <a:rPr lang="es-ES" b="1" dirty="0" smtClean="0"/>
              <a:t> </a:t>
            </a:r>
          </a:p>
          <a:p>
            <a:pPr lvl="2" eaLnBrk="1" hangingPunct="1">
              <a:defRPr/>
            </a:pPr>
            <a:r>
              <a:rPr lang="es-MX" sz="2500" dirty="0" smtClean="0"/>
              <a:t>Convencer a otros</a:t>
            </a:r>
            <a:endParaRPr lang="es-ES" sz="2500" dirty="0" smtClean="0"/>
          </a:p>
          <a:p>
            <a:pPr lvl="1" eaLnBrk="1" hangingPunct="1">
              <a:buFontTx/>
              <a:buNone/>
              <a:defRPr/>
            </a:pPr>
            <a:r>
              <a:rPr lang="es-ES" sz="2500" b="1" dirty="0" smtClean="0"/>
              <a:t>Popularidad positiva</a:t>
            </a:r>
          </a:p>
          <a:p>
            <a:pPr lvl="2" eaLnBrk="1" hangingPunct="1">
              <a:defRPr/>
            </a:pPr>
            <a:r>
              <a:rPr lang="es-MX" sz="2500" dirty="0" smtClean="0"/>
              <a:t>Sobresalir sin agredir </a:t>
            </a:r>
            <a:endParaRPr lang="es-ES" sz="2500" dirty="0" smtClean="0"/>
          </a:p>
          <a:p>
            <a:pPr lvl="1" eaLnBrk="1" hangingPunct="1">
              <a:buFontTx/>
              <a:buNone/>
              <a:defRPr/>
            </a:pPr>
            <a:r>
              <a:rPr lang="es-ES" sz="2500" b="1" dirty="0" smtClean="0"/>
              <a:t>Campañas de difusión</a:t>
            </a:r>
          </a:p>
          <a:p>
            <a:pPr lvl="2" eaLnBrk="1" hangingPunct="1">
              <a:defRPr/>
            </a:pPr>
            <a:r>
              <a:rPr lang="es-MX" sz="2500" dirty="0" smtClean="0"/>
              <a:t>Teatro</a:t>
            </a:r>
            <a:endParaRPr lang="es-ES" sz="2500" dirty="0" smtClean="0"/>
          </a:p>
          <a:p>
            <a:pPr lvl="1" eaLnBrk="1" hangingPunct="1">
              <a:buFontTx/>
              <a:buNone/>
              <a:defRPr/>
            </a:pPr>
            <a:endParaRPr lang="es-ES" sz="2500" dirty="0" smtClean="0">
              <a:latin typeface="Verdana" pitchFamily="34" charset="0"/>
            </a:endParaRPr>
          </a:p>
        </p:txBody>
      </p:sp>
      <p:pic>
        <p:nvPicPr>
          <p:cNvPr id="7" name="6 Imagen" descr="23 0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700213"/>
            <a:ext cx="28813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23 0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149725"/>
            <a:ext cx="28844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576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6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7384334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AGRESIÓN, CONFLICTOS, BULLYING… </a:t>
            </a:r>
            <a:b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            </a:t>
            </a:r>
            <a:r>
              <a:rPr lang="en-US" sz="36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Conceptos</a:t>
            </a:r>
            <a:r>
              <a:rPr lang="en-US" sz="36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36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diferentes</a:t>
            </a:r>
            <a:endParaRPr lang="es-CO" sz="40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266" name="5 Marcador de contenido"/>
          <p:cNvSpPr>
            <a:spLocks/>
          </p:cNvSpPr>
          <p:nvPr/>
        </p:nvSpPr>
        <p:spPr bwMode="auto">
          <a:xfrm>
            <a:off x="838200" y="1844824"/>
            <a:ext cx="6400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O" sz="2800" u="none" dirty="0" smtClean="0">
                <a:latin typeface="Arial" pitchFamily="34" charset="0"/>
                <a:cs typeface="Arial" pitchFamily="34" charset="0"/>
              </a:rPr>
              <a:t>Diferentes problemáticas que pueden estar relacionadas y “parecer lo mismo”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O" sz="2800" u="none" baseline="0" dirty="0" smtClean="0">
                <a:latin typeface="Arial" pitchFamily="34" charset="0"/>
                <a:cs typeface="Arial" pitchFamily="34" charset="0"/>
              </a:rPr>
              <a:t>Se deben abordar de manera diferencial.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O" sz="2800" u="none" dirty="0" smtClean="0">
                <a:latin typeface="Arial" pitchFamily="34" charset="0"/>
                <a:cs typeface="Arial" pitchFamily="34" charset="0"/>
              </a:rPr>
              <a:t>No solamente se corre el riesgo de no lograr nada, sino que se pueden obtener resultados contrarios a los que se buscan (p.ej. Un aumento en el acoso.)</a:t>
            </a:r>
            <a:endParaRPr lang="es-CO" sz="2800" u="none" baseline="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CO" sz="2800" u="none" baseline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934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6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5122863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E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Rol del colegio</a:t>
            </a:r>
            <a:endParaRPr lang="es-CO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706438" y="1529109"/>
            <a:ext cx="7523162" cy="4348163"/>
          </a:xfrm>
        </p:spPr>
        <p:txBody>
          <a:bodyPr>
            <a:noAutofit/>
          </a:bodyPr>
          <a:lstStyle/>
          <a:p>
            <a:pPr marL="514350" indent="-514350" eaLnBrk="1" hangingPunct="1">
              <a:buFontTx/>
              <a:buNone/>
            </a:pPr>
            <a:r>
              <a:rPr lang="es-CO" sz="2800" dirty="0" smtClean="0"/>
              <a:t>1. Identificar y responder a señales</a:t>
            </a:r>
          </a:p>
          <a:p>
            <a:pPr marL="514350" indent="-514350" eaLnBrk="1" hangingPunct="1">
              <a:buFontTx/>
              <a:buNone/>
            </a:pPr>
            <a:r>
              <a:rPr lang="es-CO" sz="2800" dirty="0" smtClean="0"/>
              <a:t>2. Prevenir:</a:t>
            </a:r>
          </a:p>
          <a:p>
            <a:pPr marL="914400" lvl="1" indent="-514350" eaLnBrk="1" hangingPunct="1"/>
            <a:r>
              <a:rPr lang="es-CO" sz="2400" dirty="0" smtClean="0"/>
              <a:t>Desarrollo de habilidades (competencias ciudadanas)</a:t>
            </a:r>
          </a:p>
          <a:p>
            <a:pPr marL="914400" lvl="1" indent="-514350" eaLnBrk="1" hangingPunct="1"/>
            <a:r>
              <a:rPr lang="es-CO" sz="2400" dirty="0" smtClean="0"/>
              <a:t>Integración </a:t>
            </a:r>
          </a:p>
          <a:p>
            <a:pPr marL="914400" lvl="1" indent="-514350" eaLnBrk="1" hangingPunct="1"/>
            <a:r>
              <a:rPr lang="es-CO" sz="2400" dirty="0" smtClean="0"/>
              <a:t>No legitimar agresión </a:t>
            </a:r>
          </a:p>
          <a:p>
            <a:pPr marL="514350" indent="-514350" eaLnBrk="1" hangingPunct="1">
              <a:buFontTx/>
              <a:buNone/>
            </a:pPr>
            <a:r>
              <a:rPr lang="es-CO" sz="2800" dirty="0" smtClean="0"/>
              <a:t>3. Manejo de casos de intimidación:</a:t>
            </a:r>
          </a:p>
          <a:p>
            <a:pPr marL="914400" lvl="1" indent="-514350" eaLnBrk="1" hangingPunct="1"/>
            <a:r>
              <a:rPr lang="es-CO" sz="2400" dirty="0" smtClean="0"/>
              <a:t>Seguir conductos claros y predefinidos</a:t>
            </a:r>
          </a:p>
          <a:p>
            <a:pPr marL="914400" lvl="1" indent="-514350" eaLnBrk="1" hangingPunct="1"/>
            <a:r>
              <a:rPr lang="es-CO" sz="2400" dirty="0" smtClean="0"/>
              <a:t>Involucrar a todos</a:t>
            </a:r>
          </a:p>
          <a:p>
            <a:pPr marL="914400" lvl="1" indent="-514350" eaLnBrk="1" hangingPunct="1"/>
            <a:r>
              <a:rPr lang="es-CO" sz="2400" dirty="0" smtClean="0"/>
              <a:t>Comunicación con padres</a:t>
            </a:r>
          </a:p>
        </p:txBody>
      </p:sp>
    </p:spTree>
    <p:extLst>
      <p:ext uri="{BB962C8B-B14F-4D97-AF65-F5344CB8AC3E}">
        <p14:creationId xmlns:p14="http://schemas.microsoft.com/office/powerpoint/2010/main" val="34480289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  <p:bldP spid="31746" grpI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6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5122863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E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Rol de padres y madres</a:t>
            </a:r>
            <a:endParaRPr lang="es-CO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706438" y="1889149"/>
            <a:ext cx="7523162" cy="43481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" sz="2400" dirty="0" err="1" smtClean="0"/>
              <a:t>Idrntificar</a:t>
            </a:r>
            <a:r>
              <a:rPr lang="es-ES" sz="2400" dirty="0" smtClean="0"/>
              <a:t>, responder a señales, </a:t>
            </a:r>
          </a:p>
          <a:p>
            <a:pPr>
              <a:lnSpc>
                <a:spcPct val="90000"/>
              </a:lnSpc>
            </a:pPr>
            <a:r>
              <a:rPr lang="es-ES" sz="2400" dirty="0"/>
              <a:t>Comunicación con sus hijos/as</a:t>
            </a:r>
          </a:p>
          <a:p>
            <a:pPr>
              <a:lnSpc>
                <a:spcPct val="90000"/>
              </a:lnSpc>
            </a:pPr>
            <a:r>
              <a:rPr lang="es-ES" sz="2400" dirty="0"/>
              <a:t>Comunicación con colegio</a:t>
            </a:r>
          </a:p>
          <a:p>
            <a:pPr>
              <a:lnSpc>
                <a:spcPct val="90000"/>
              </a:lnSpc>
            </a:pPr>
            <a:r>
              <a:rPr lang="es-ES" sz="2400" dirty="0" smtClean="0"/>
              <a:t>Promover empatía</a:t>
            </a:r>
            <a:endParaRPr lang="es-ES" sz="2400" dirty="0"/>
          </a:p>
          <a:p>
            <a:pPr>
              <a:lnSpc>
                <a:spcPct val="90000"/>
              </a:lnSpc>
            </a:pPr>
            <a:r>
              <a:rPr lang="es-ES" sz="2400" dirty="0"/>
              <a:t>Promover </a:t>
            </a:r>
            <a:r>
              <a:rPr lang="es-ES" sz="2400" dirty="0" smtClean="0"/>
              <a:t>asertividad</a:t>
            </a:r>
            <a:endParaRPr lang="es-ES" sz="2400" dirty="0"/>
          </a:p>
          <a:p>
            <a:pPr>
              <a:lnSpc>
                <a:spcPct val="90000"/>
              </a:lnSpc>
            </a:pPr>
            <a:r>
              <a:rPr lang="es-ES" sz="2400" dirty="0"/>
              <a:t>Deslegitimar agresión</a:t>
            </a:r>
          </a:p>
          <a:p>
            <a:pPr>
              <a:lnSpc>
                <a:spcPct val="90000"/>
              </a:lnSpc>
            </a:pPr>
            <a:r>
              <a:rPr lang="es-ES" sz="2400" dirty="0" smtClean="0"/>
              <a:t>Fomentar </a:t>
            </a:r>
            <a:r>
              <a:rPr lang="es-ES" sz="2400" dirty="0"/>
              <a:t>que sus hijos/as tengan amigos</a:t>
            </a:r>
          </a:p>
          <a:p>
            <a:pPr>
              <a:lnSpc>
                <a:spcPct val="90000"/>
              </a:lnSpc>
            </a:pPr>
            <a:r>
              <a:rPr lang="es-ES" sz="2400" dirty="0" smtClean="0"/>
              <a:t>Buscar </a:t>
            </a:r>
            <a:r>
              <a:rPr lang="es-ES" sz="2400" dirty="0"/>
              <a:t>ayuda profesional en casos </a:t>
            </a:r>
            <a:r>
              <a:rPr lang="es-ES" sz="2400" dirty="0" smtClean="0"/>
              <a:t>avanzados</a:t>
            </a:r>
          </a:p>
          <a:p>
            <a:pPr>
              <a:lnSpc>
                <a:spcPct val="90000"/>
              </a:lnSpc>
            </a:pPr>
            <a:r>
              <a:rPr lang="es-ES" sz="2400" dirty="0" smtClean="0"/>
              <a:t>Normas </a:t>
            </a:r>
            <a:r>
              <a:rPr lang="es-ES" sz="2400" dirty="0"/>
              <a:t>acordadas, claras y consistentes    </a:t>
            </a:r>
          </a:p>
          <a:p>
            <a:pPr>
              <a:lnSpc>
                <a:spcPct val="90000"/>
              </a:lnSpc>
              <a:buNone/>
            </a:pPr>
            <a:r>
              <a:rPr lang="es-ES" sz="2400" dirty="0"/>
              <a:t>    (ni permisividad, ni abuso)</a:t>
            </a:r>
          </a:p>
          <a:p>
            <a:pPr>
              <a:lnSpc>
                <a:spcPct val="90000"/>
              </a:lnSpc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98258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  <p:bldP spid="31746" grpI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Estilos parentales</a:t>
            </a:r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 flipV="1">
            <a:off x="1908175" y="2060575"/>
            <a:ext cx="0" cy="3744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1908175" y="5805488"/>
            <a:ext cx="6265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179388" y="2133600"/>
            <a:ext cx="16208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2800" b="1" u="none">
                <a:latin typeface="Arial" pitchFamily="34" charset="0"/>
              </a:rPr>
              <a:t>Cuidado</a:t>
            </a:r>
          </a:p>
          <a:p>
            <a:pPr algn="ctr" eaLnBrk="1" hangingPunct="1"/>
            <a:r>
              <a:rPr lang="es-MX" sz="2800" b="1" u="none">
                <a:latin typeface="Arial" pitchFamily="34" charset="0"/>
              </a:rPr>
              <a:t>afecto</a:t>
            </a:r>
            <a:endParaRPr lang="es-ES" sz="2800" b="1" u="none">
              <a:latin typeface="Arial" pitchFamily="34" charset="0"/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6013450" y="5949950"/>
            <a:ext cx="2159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2800" b="1" u="none">
                <a:latin typeface="Arial" pitchFamily="34" charset="0"/>
              </a:rPr>
              <a:t>Estructura</a:t>
            </a:r>
          </a:p>
          <a:p>
            <a:pPr algn="ctr" eaLnBrk="1" hangingPunct="1"/>
            <a:r>
              <a:rPr lang="es-MX" sz="2800" b="1" u="none">
                <a:latin typeface="Arial" pitchFamily="34" charset="0"/>
              </a:rPr>
              <a:t>orden</a:t>
            </a:r>
            <a:endParaRPr lang="es-ES" sz="2800" b="1" u="none">
              <a:latin typeface="Arial" pitchFamily="34" charset="0"/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6011863" y="4724400"/>
            <a:ext cx="215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2800" b="1" u="none">
                <a:latin typeface="Arial" pitchFamily="34" charset="0"/>
              </a:rPr>
              <a:t>Autoritario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2413000" y="4724400"/>
            <a:ext cx="215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2800" b="1" u="none">
                <a:latin typeface="Arial" pitchFamily="34" charset="0"/>
              </a:rPr>
              <a:t>Negligente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2411413" y="2133600"/>
            <a:ext cx="215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2800" b="1" u="none">
                <a:latin typeface="Arial" pitchFamily="34" charset="0"/>
              </a:rPr>
              <a:t>Permisivo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5795963" y="2133600"/>
            <a:ext cx="26654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2800" b="1" u="none">
                <a:solidFill>
                  <a:srgbClr val="006699"/>
                </a:solidFill>
                <a:latin typeface="Arial" pitchFamily="34" charset="0"/>
              </a:rPr>
              <a:t>Asertivo</a:t>
            </a:r>
          </a:p>
          <a:p>
            <a:pPr algn="ctr" eaLnBrk="1" hangingPunct="1"/>
            <a:r>
              <a:rPr lang="es-ES" sz="2800" b="1" u="none">
                <a:solidFill>
                  <a:srgbClr val="006699"/>
                </a:solidFill>
                <a:latin typeface="Arial" pitchFamily="34" charset="0"/>
              </a:rPr>
              <a:t>democrático</a:t>
            </a:r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 flipV="1">
            <a:off x="4356100" y="3114675"/>
            <a:ext cx="1655763" cy="1636713"/>
          </a:xfrm>
          <a:prstGeom prst="line">
            <a:avLst/>
          </a:prstGeom>
          <a:noFill/>
          <a:ln w="28575">
            <a:solidFill>
              <a:srgbClr val="0066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V="1">
            <a:off x="7083425" y="3087688"/>
            <a:ext cx="0" cy="1636712"/>
          </a:xfrm>
          <a:prstGeom prst="line">
            <a:avLst/>
          </a:prstGeom>
          <a:noFill/>
          <a:ln w="28575">
            <a:solidFill>
              <a:srgbClr val="0066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4572000" y="2419350"/>
            <a:ext cx="1439863" cy="0"/>
          </a:xfrm>
          <a:prstGeom prst="line">
            <a:avLst/>
          </a:prstGeom>
          <a:noFill/>
          <a:ln w="28575">
            <a:solidFill>
              <a:srgbClr val="0066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</p:spTree>
    <p:extLst>
      <p:ext uri="{BB962C8B-B14F-4D97-AF65-F5344CB8AC3E}">
        <p14:creationId xmlns:p14="http://schemas.microsoft.com/office/powerpoint/2010/main" val="573597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1" grpId="0"/>
      <p:bldP spid="59402" grpId="0"/>
      <p:bldP spid="59403" grpId="0"/>
      <p:bldP spid="11" grpId="0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En el aula…</a:t>
            </a:r>
            <a:br>
              <a:rPr lang="es-ES" smtClean="0"/>
            </a:br>
            <a:r>
              <a:rPr lang="es-ES" smtClean="0"/>
              <a:t>Estilos docentes</a:t>
            </a:r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 flipV="1">
            <a:off x="1908175" y="2060575"/>
            <a:ext cx="0" cy="3744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1908175" y="5805488"/>
            <a:ext cx="6265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179388" y="2133600"/>
            <a:ext cx="16208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2800" b="1" u="none">
                <a:latin typeface="Arial" pitchFamily="34" charset="0"/>
              </a:rPr>
              <a:t>Cuidado</a:t>
            </a:r>
          </a:p>
          <a:p>
            <a:pPr algn="ctr" eaLnBrk="1" hangingPunct="1"/>
            <a:r>
              <a:rPr lang="es-MX" sz="2800" b="1" u="none">
                <a:latin typeface="Arial" pitchFamily="34" charset="0"/>
              </a:rPr>
              <a:t>afecto</a:t>
            </a:r>
            <a:endParaRPr lang="es-ES" sz="2800" b="1" u="none">
              <a:latin typeface="Arial" pitchFamily="34" charset="0"/>
            </a:endParaRP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6013450" y="5949950"/>
            <a:ext cx="2159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2800" b="1" u="none">
                <a:latin typeface="Arial" pitchFamily="34" charset="0"/>
              </a:rPr>
              <a:t>Estructura</a:t>
            </a:r>
          </a:p>
          <a:p>
            <a:pPr algn="ctr" eaLnBrk="1" hangingPunct="1"/>
            <a:r>
              <a:rPr lang="es-MX" sz="2800" b="1" u="none">
                <a:latin typeface="Arial" pitchFamily="34" charset="0"/>
              </a:rPr>
              <a:t>orden</a:t>
            </a:r>
            <a:endParaRPr lang="es-ES" sz="2800" b="1" u="none">
              <a:latin typeface="Arial" pitchFamily="34" charset="0"/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6011863" y="4724400"/>
            <a:ext cx="215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2800" b="1" u="none">
                <a:latin typeface="Arial" pitchFamily="34" charset="0"/>
              </a:rPr>
              <a:t>Autoritario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2413000" y="4724400"/>
            <a:ext cx="215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2800" b="1" u="none">
                <a:latin typeface="Arial" pitchFamily="34" charset="0"/>
              </a:rPr>
              <a:t>Negligente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2411413" y="2133600"/>
            <a:ext cx="215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2800" b="1" u="none">
                <a:latin typeface="Arial" pitchFamily="34" charset="0"/>
              </a:rPr>
              <a:t>Permisivo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5795963" y="2133600"/>
            <a:ext cx="26654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2800" b="1" u="none">
                <a:solidFill>
                  <a:srgbClr val="006699"/>
                </a:solidFill>
                <a:latin typeface="Arial" pitchFamily="34" charset="0"/>
              </a:rPr>
              <a:t>Asertivo</a:t>
            </a:r>
          </a:p>
          <a:p>
            <a:pPr algn="ctr" eaLnBrk="1" hangingPunct="1"/>
            <a:r>
              <a:rPr lang="es-ES" sz="2800" b="1" u="none">
                <a:solidFill>
                  <a:srgbClr val="006699"/>
                </a:solidFill>
                <a:latin typeface="Arial" pitchFamily="34" charset="0"/>
              </a:rPr>
              <a:t>democrático</a:t>
            </a:r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 flipV="1">
            <a:off x="4356100" y="3114675"/>
            <a:ext cx="1655763" cy="1636713"/>
          </a:xfrm>
          <a:prstGeom prst="line">
            <a:avLst/>
          </a:prstGeom>
          <a:noFill/>
          <a:ln w="28575">
            <a:solidFill>
              <a:srgbClr val="0066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V="1">
            <a:off x="7083425" y="3087688"/>
            <a:ext cx="0" cy="1636712"/>
          </a:xfrm>
          <a:prstGeom prst="line">
            <a:avLst/>
          </a:prstGeom>
          <a:noFill/>
          <a:ln w="28575">
            <a:solidFill>
              <a:srgbClr val="0066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4572000" y="2419350"/>
            <a:ext cx="1439863" cy="0"/>
          </a:xfrm>
          <a:prstGeom prst="line">
            <a:avLst/>
          </a:prstGeom>
          <a:noFill/>
          <a:ln w="28575">
            <a:solidFill>
              <a:srgbClr val="0066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u="none"/>
          </a:p>
        </p:txBody>
      </p:sp>
    </p:spTree>
    <p:extLst>
      <p:ext uri="{BB962C8B-B14F-4D97-AF65-F5344CB8AC3E}">
        <p14:creationId xmlns:p14="http://schemas.microsoft.com/office/powerpoint/2010/main" val="3605275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1" grpId="0"/>
      <p:bldP spid="59402" grpId="0"/>
      <p:bldP spid="59403" grpId="0"/>
      <p:bldP spid="11" grpId="0" animBg="1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Título"/>
          <p:cNvSpPr>
            <a:spLocks noGrp="1"/>
          </p:cNvSpPr>
          <p:nvPr>
            <p:ph type="title"/>
          </p:nvPr>
        </p:nvSpPr>
        <p:spPr>
          <a:xfrm>
            <a:off x="457200" y="851396"/>
            <a:ext cx="8229600" cy="3441700"/>
          </a:xfrm>
        </p:spPr>
        <p:txBody>
          <a:bodyPr/>
          <a:lstStyle/>
          <a:p>
            <a:pPr eaLnBrk="1" hangingPunct="1"/>
            <a:r>
              <a:rPr lang="es-CO" dirty="0" smtClean="0"/>
              <a:t>¿Y cuando es por medios virtuales?</a:t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>CYBERBULLYING</a:t>
            </a:r>
          </a:p>
        </p:txBody>
      </p:sp>
    </p:spTree>
    <p:extLst>
      <p:ext uri="{BB962C8B-B14F-4D97-AF65-F5344CB8AC3E}">
        <p14:creationId xmlns:p14="http://schemas.microsoft.com/office/powerpoint/2010/main" val="29280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smtClean="0"/>
              <a:t>1. Correos electrónicos insultantes</a:t>
            </a:r>
          </a:p>
        </p:txBody>
      </p:sp>
      <p:pic>
        <p:nvPicPr>
          <p:cNvPr id="29699" name="1 Imagen" descr="hotmail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70050"/>
            <a:ext cx="7632700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 Marcador de contenido"/>
          <p:cNvSpPr>
            <a:spLocks noGrp="1"/>
          </p:cNvSpPr>
          <p:nvPr>
            <p:ph idx="4294967295"/>
          </p:nvPr>
        </p:nvSpPr>
        <p:spPr>
          <a:xfrm>
            <a:off x="2411413" y="2781300"/>
            <a:ext cx="5832475" cy="352742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s-CL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CL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PD: todo lo que te acabamos de decir es una completa y aceptable MENTIRRA!!!!!!!!! (…) cada </a:t>
            </a:r>
            <a:r>
              <a:rPr lang="es-CL" sz="1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</a:t>
            </a:r>
            <a:r>
              <a:rPr lang="es-CL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s-CL" sz="1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nuetra</a:t>
            </a:r>
            <a:r>
              <a:rPr lang="es-CL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vida nos damos gracias a nosotros mismo por haberte echo </a:t>
            </a:r>
            <a:r>
              <a:rPr lang="es-CL" sz="1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sufrif</a:t>
            </a:r>
            <a:r>
              <a:rPr lang="es-CL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tanto que te haya echo irte del curso eres una </a:t>
            </a:r>
            <a:r>
              <a:rPr lang="es-CL" sz="1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perrac</a:t>
            </a:r>
            <a:r>
              <a:rPr lang="es-CL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sz="1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ompletamente</a:t>
            </a:r>
            <a:r>
              <a:rPr lang="es-CL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fea y rechazada (…) NO DEBISTE ABER PENSADO EN NACER PERRA FEA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CL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PD2:en este </a:t>
            </a:r>
            <a:r>
              <a:rPr lang="es-CL" sz="1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</a:t>
            </a:r>
            <a:r>
              <a:rPr lang="es-CL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tan especial </a:t>
            </a:r>
            <a:r>
              <a:rPr lang="es-CL" sz="1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</a:t>
            </a:r>
            <a:r>
              <a:rPr lang="es-CL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sz="1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kerremos</a:t>
            </a:r>
            <a:r>
              <a:rPr lang="es-CL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recordar </a:t>
            </a:r>
            <a:r>
              <a:rPr lang="es-CL" sz="1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</a:t>
            </a:r>
            <a:r>
              <a:rPr lang="es-CL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tu eres una deformidad de la naturaleza y </a:t>
            </a:r>
            <a:r>
              <a:rPr lang="es-CL" sz="1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</a:t>
            </a:r>
            <a:r>
              <a:rPr lang="es-CL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esperamos </a:t>
            </a:r>
            <a:r>
              <a:rPr lang="es-CL" sz="1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</a:t>
            </a:r>
            <a:r>
              <a:rPr lang="es-CL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 mueras y </a:t>
            </a:r>
            <a:r>
              <a:rPr lang="es-CL" sz="1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</a:t>
            </a:r>
            <a:r>
              <a:rPr lang="es-CL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tus </a:t>
            </a:r>
            <a:r>
              <a:rPr lang="es-CL" sz="1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bizeras</a:t>
            </a:r>
            <a:r>
              <a:rPr lang="es-CL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 </a:t>
            </a:r>
            <a:r>
              <a:rPr lang="es-CL" sz="1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exparsan</a:t>
            </a:r>
            <a:r>
              <a:rPr lang="es-CL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la calle y nosotros celebraremos </a:t>
            </a:r>
            <a:r>
              <a:rPr lang="es-CL" sz="1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quemandolas</a:t>
            </a:r>
            <a:r>
              <a:rPr lang="es-CL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(…) PORFAVOR SUICIDATE!!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s-CL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CL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(…)</a:t>
            </a:r>
          </a:p>
          <a:p>
            <a:pPr marL="0" indent="0" algn="just" eaLnBrk="1" hangingPunct="1">
              <a:lnSpc>
                <a:spcPct val="80000"/>
              </a:lnSpc>
              <a:buFont typeface="Wingdings 3" pitchFamily="18" charset="2"/>
              <a:buNone/>
            </a:pPr>
            <a:endParaRPr lang="es-CL" sz="15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s-CL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TU CURSO KERIDO^^</a:t>
            </a:r>
            <a:endParaRPr lang="es-CL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s-CO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6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dirty="0" smtClean="0"/>
              <a:t>2. Agresión por mensajes de texto y mensajes instantáneos</a:t>
            </a:r>
            <a:endParaRPr lang="es-CO" dirty="0"/>
          </a:p>
        </p:txBody>
      </p:sp>
      <p:pic>
        <p:nvPicPr>
          <p:cNvPr id="30723" name="Picture 2" descr="http://www.elsiglodedurango.com.mx/images/news/secciona_enterate/2007/11/07ae92cbc1eaf3cc5a5bb6d67d0ced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360045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otograf&amp;#237;a de stock: Adolescent boy text messaging on smart 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044700"/>
            <a:ext cx="3529012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7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2 Título"/>
          <p:cNvSpPr>
            <a:spLocks noGrp="1"/>
          </p:cNvSpPr>
          <p:nvPr>
            <p:ph type="title"/>
          </p:nvPr>
        </p:nvSpPr>
        <p:spPr>
          <a:xfrm>
            <a:off x="468313" y="269776"/>
            <a:ext cx="8229600" cy="1143000"/>
          </a:xfrm>
        </p:spPr>
        <p:txBody>
          <a:bodyPr/>
          <a:lstStyle/>
          <a:p>
            <a:pPr eaLnBrk="1" hangingPunct="1"/>
            <a:r>
              <a:rPr lang="es-CO" dirty="0" smtClean="0"/>
              <a:t>3. Agresión por redes sociales</a:t>
            </a:r>
          </a:p>
        </p:txBody>
      </p:sp>
      <p:pic>
        <p:nvPicPr>
          <p:cNvPr id="31747" name="Picture 2" descr="http://s3.bitelia.com/files/2011/05/Logo-twit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31702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http://psicologia-positiva.com/wp-content/uploads/2012/01/facebook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04952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6" t="15099" r="15555" b="17105"/>
          <a:stretch>
            <a:fillRect/>
          </a:stretch>
        </p:blipFill>
        <p:spPr bwMode="auto">
          <a:xfrm>
            <a:off x="2268538" y="1815802"/>
            <a:ext cx="6875462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9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dirty="0" smtClean="0"/>
              <a:t>4. Fotos y videos denigrantes</a:t>
            </a:r>
            <a:br>
              <a:rPr lang="es-CO" dirty="0" smtClean="0"/>
            </a:br>
            <a:r>
              <a:rPr lang="es-CO" dirty="0" smtClean="0"/>
              <a:t>(</a:t>
            </a:r>
            <a:r>
              <a:rPr lang="en-US" i="1" dirty="0" smtClean="0"/>
              <a:t>happy slapping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14340" name="Picture 8" descr="Fotograf&amp;#237;a de stock: hoodie filming a happy slapping fight on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1844675"/>
            <a:ext cx="616267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74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2 Título"/>
          <p:cNvSpPr>
            <a:spLocks noGrp="1"/>
          </p:cNvSpPr>
          <p:nvPr>
            <p:ph type="title"/>
          </p:nvPr>
        </p:nvSpPr>
        <p:spPr>
          <a:xfrm>
            <a:off x="534988" y="198438"/>
            <a:ext cx="8229600" cy="1143000"/>
          </a:xfrm>
        </p:spPr>
        <p:txBody>
          <a:bodyPr/>
          <a:lstStyle/>
          <a:p>
            <a:pPr eaLnBrk="1" hangingPunct="1"/>
            <a:r>
              <a:rPr lang="es-CO" smtClean="0"/>
              <a:t>5. Suplantación de identidades</a:t>
            </a:r>
          </a:p>
        </p:txBody>
      </p:sp>
      <p:sp>
        <p:nvSpPr>
          <p:cNvPr id="33795" name="4 Rectángulo"/>
          <p:cNvSpPr>
            <a:spLocks noChangeArrowheads="1"/>
          </p:cNvSpPr>
          <p:nvPr/>
        </p:nvSpPr>
        <p:spPr bwMode="auto">
          <a:xfrm>
            <a:off x="1403350" y="6437313"/>
            <a:ext cx="7056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>
                <a:solidFill>
                  <a:schemeClr val="tx2"/>
                </a:solidFill>
                <a:hlinkClick r:id="rId2"/>
              </a:rPr>
              <a:t>www.ehow.com/how_8274218_report-cyberbully.html</a:t>
            </a:r>
            <a:endParaRPr lang="es-ES">
              <a:solidFill>
                <a:schemeClr val="tx2"/>
              </a:solidFill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341438"/>
            <a:ext cx="76295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7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19200" y="2819400"/>
            <a:ext cx="13716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/>
            <a:r>
              <a:rPr lang="es-ES" u="none"/>
              <a:t>Roselia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61088" y="2827338"/>
            <a:ext cx="1379537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/>
            <a:r>
              <a:rPr lang="es-MX" u="none"/>
              <a:t>Lisa</a:t>
            </a:r>
            <a:endParaRPr lang="es-ES" u="none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09600" y="5562600"/>
            <a:ext cx="1600200" cy="6096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/>
            <a:r>
              <a:rPr lang="es-ES" u="none"/>
              <a:t>Manuela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28600" y="3505200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/>
            <a:r>
              <a:rPr lang="es-ES" u="none"/>
              <a:t>1. </a:t>
            </a:r>
            <a:r>
              <a:rPr lang="es-MX" u="none"/>
              <a:t>Nuevas amigas</a:t>
            </a:r>
            <a:endParaRPr lang="es-ES" u="none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295400" y="4267200"/>
            <a:ext cx="1828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/>
            <a:r>
              <a:rPr lang="es-ES" u="none"/>
              <a:t>3. </a:t>
            </a:r>
            <a:r>
              <a:rPr lang="es-MX" u="none"/>
              <a:t>No se junte con</a:t>
            </a:r>
            <a:r>
              <a:rPr lang="es-ES" u="none"/>
              <a:t> </a:t>
            </a:r>
            <a:r>
              <a:rPr lang="es-MX" u="none"/>
              <a:t>Lisa</a:t>
            </a:r>
            <a:endParaRPr lang="es-ES" u="none"/>
          </a:p>
          <a:p>
            <a:pPr algn="ctr"/>
            <a:endParaRPr lang="es-ES" u="none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124200" y="990600"/>
            <a:ext cx="243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/>
            <a:r>
              <a:rPr lang="es-ES" u="none"/>
              <a:t>2. </a:t>
            </a:r>
            <a:r>
              <a:rPr lang="es-MX" u="none"/>
              <a:t>No se junte </a:t>
            </a:r>
          </a:p>
          <a:p>
            <a:pPr algn="ctr"/>
            <a:r>
              <a:rPr lang="es-MX" u="none"/>
              <a:t>con</a:t>
            </a:r>
            <a:r>
              <a:rPr lang="es-ES" u="none"/>
              <a:t> Manuela</a:t>
            </a:r>
          </a:p>
          <a:p>
            <a:pPr algn="ctr"/>
            <a:endParaRPr lang="es-ES" u="none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629400" y="5791200"/>
            <a:ext cx="1295400" cy="6477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/>
            <a:r>
              <a:rPr lang="es-ES" u="none"/>
              <a:t>Rodrigo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895600" y="5562600"/>
            <a:ext cx="327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/>
            <a:r>
              <a:rPr lang="es-ES" u="none"/>
              <a:t>5. </a:t>
            </a:r>
            <a:r>
              <a:rPr lang="es-MX" u="none"/>
              <a:t>Lisa</a:t>
            </a:r>
            <a:r>
              <a:rPr lang="es-ES" u="none"/>
              <a:t> </a:t>
            </a:r>
            <a:r>
              <a:rPr lang="es-MX" u="none"/>
              <a:t>dice que usted es una</a:t>
            </a:r>
            <a:r>
              <a:rPr lang="es-ES" u="none"/>
              <a:t> </a:t>
            </a:r>
            <a:r>
              <a:rPr lang="es-MX" u="none"/>
              <a:t>es</a:t>
            </a:r>
            <a:r>
              <a:rPr lang="es-ES" u="none"/>
              <a:t>t</a:t>
            </a:r>
            <a:r>
              <a:rPr lang="es-MX" u="none"/>
              <a:t>ú</a:t>
            </a:r>
            <a:r>
              <a:rPr lang="es-ES" u="none"/>
              <a:t>pid</a:t>
            </a:r>
            <a:r>
              <a:rPr lang="es-MX" u="none"/>
              <a:t>a por meterse con</a:t>
            </a:r>
            <a:r>
              <a:rPr lang="es-ES" u="none"/>
              <a:t> Manuela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276600" y="2209800"/>
            <a:ext cx="198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/>
            <a:r>
              <a:rPr lang="es-ES" u="none"/>
              <a:t>6. </a:t>
            </a:r>
            <a:r>
              <a:rPr lang="es-MX" u="none"/>
              <a:t>Dígamelo en la cara</a:t>
            </a:r>
            <a:endParaRPr lang="es-ES" u="none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6019800" y="457200"/>
            <a:ext cx="2590800" cy="5334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/>
            <a:r>
              <a:rPr lang="es-MX" u="none"/>
              <a:t>Mamá de Lisa</a:t>
            </a:r>
            <a:endParaRPr lang="es-ES" u="none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04800" y="381000"/>
            <a:ext cx="2514600" cy="6096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/>
            <a:r>
              <a:rPr lang="es-MX" u="none"/>
              <a:t>Mamá de </a:t>
            </a:r>
            <a:r>
              <a:rPr lang="es-ES" u="none"/>
              <a:t>Roselia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019800" y="3733800"/>
            <a:ext cx="29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/>
            <a:r>
              <a:rPr lang="es-ES" u="none"/>
              <a:t>4. </a:t>
            </a:r>
            <a:r>
              <a:rPr lang="es-MX" u="none"/>
              <a:t>Dígale a</a:t>
            </a:r>
            <a:r>
              <a:rPr lang="es-ES" u="none"/>
              <a:t> Roselia </a:t>
            </a:r>
            <a:r>
              <a:rPr lang="es-MX" u="none"/>
              <a:t>que es una</a:t>
            </a:r>
            <a:r>
              <a:rPr lang="es-ES" u="none"/>
              <a:t> </a:t>
            </a:r>
            <a:r>
              <a:rPr lang="es-MX" u="none"/>
              <a:t>es</a:t>
            </a:r>
            <a:r>
              <a:rPr lang="es-ES" u="none"/>
              <a:t>t</a:t>
            </a:r>
            <a:r>
              <a:rPr lang="es-MX" u="none"/>
              <a:t>ú</a:t>
            </a:r>
            <a:r>
              <a:rPr lang="es-ES" u="none"/>
              <a:t>pid</a:t>
            </a:r>
            <a:r>
              <a:rPr lang="es-MX" u="none"/>
              <a:t>a por meterse con</a:t>
            </a:r>
            <a:r>
              <a:rPr lang="es-ES" u="none"/>
              <a:t> Manuela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276600" y="3200400"/>
            <a:ext cx="167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/>
            <a:r>
              <a:rPr lang="es-ES" u="none"/>
              <a:t>7. </a:t>
            </a:r>
            <a:r>
              <a:rPr lang="es-MX" u="none"/>
              <a:t>Ábrase</a:t>
            </a:r>
            <a:r>
              <a:rPr lang="es-ES" u="none"/>
              <a:t>!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3352800" y="0"/>
            <a:ext cx="236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/>
            <a:r>
              <a:rPr lang="es-ES" u="none"/>
              <a:t>10. </a:t>
            </a:r>
            <a:r>
              <a:rPr lang="es-MX" u="none"/>
              <a:t>Su hija le pegó a mi hija</a:t>
            </a:r>
            <a:endParaRPr lang="es-ES" u="none"/>
          </a:p>
          <a:p>
            <a:pPr algn="ctr"/>
            <a:endParaRPr lang="es-ES" u="none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28600" y="1371600"/>
            <a:ext cx="2286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/>
            <a:r>
              <a:rPr lang="es-ES" u="none" dirty="0"/>
              <a:t>11. </a:t>
            </a:r>
            <a:r>
              <a:rPr lang="es-MX" u="none" dirty="0"/>
              <a:t>Usted maneje sus problemas sola</a:t>
            </a:r>
            <a:endParaRPr lang="es-ES" u="none" dirty="0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3200400" y="3886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/>
            <a:r>
              <a:rPr lang="es-MX" u="none"/>
              <a:t>8. Cachetada</a:t>
            </a:r>
            <a:endParaRPr lang="es-ES" u="none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6248400" y="1600200"/>
            <a:ext cx="236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/>
            <a:r>
              <a:rPr lang="es-MX" u="none"/>
              <a:t>9. Roselia me pegó</a:t>
            </a:r>
            <a:endParaRPr lang="es-ES" u="none"/>
          </a:p>
        </p:txBody>
      </p:sp>
      <p:sp>
        <p:nvSpPr>
          <p:cNvPr id="32787" name="Freeform 19"/>
          <p:cNvSpPr>
            <a:spLocks/>
          </p:cNvSpPr>
          <p:nvPr/>
        </p:nvSpPr>
        <p:spPr bwMode="auto">
          <a:xfrm>
            <a:off x="698500" y="3276600"/>
            <a:ext cx="520700" cy="2286000"/>
          </a:xfrm>
          <a:custGeom>
            <a:avLst/>
            <a:gdLst>
              <a:gd name="T0" fmla="*/ 2147483647 w 328"/>
              <a:gd name="T1" fmla="*/ 0 h 1440"/>
              <a:gd name="T2" fmla="*/ 2147483647 w 328"/>
              <a:gd name="T3" fmla="*/ 2147483647 h 1440"/>
              <a:gd name="T4" fmla="*/ 2147483647 w 328"/>
              <a:gd name="T5" fmla="*/ 2147483647 h 14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8" h="1440">
                <a:moveTo>
                  <a:pt x="328" y="0"/>
                </a:moveTo>
                <a:cubicBezTo>
                  <a:pt x="204" y="192"/>
                  <a:pt x="80" y="384"/>
                  <a:pt x="40" y="624"/>
                </a:cubicBezTo>
                <a:cubicBezTo>
                  <a:pt x="0" y="864"/>
                  <a:pt x="44" y="1152"/>
                  <a:pt x="88" y="1440"/>
                </a:cubicBezTo>
              </a:path>
            </a:pathLst>
          </a:custGeom>
          <a:noFill/>
          <a:ln w="6350" cmpd="sng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32788" name="Freeform 20"/>
          <p:cNvSpPr>
            <a:spLocks/>
          </p:cNvSpPr>
          <p:nvPr/>
        </p:nvSpPr>
        <p:spPr bwMode="auto">
          <a:xfrm>
            <a:off x="2514600" y="1346200"/>
            <a:ext cx="3581400" cy="1397000"/>
          </a:xfrm>
          <a:custGeom>
            <a:avLst/>
            <a:gdLst>
              <a:gd name="T0" fmla="*/ 0 w 2256"/>
              <a:gd name="T1" fmla="*/ 2147483647 h 880"/>
              <a:gd name="T2" fmla="*/ 2147483647 w 2256"/>
              <a:gd name="T3" fmla="*/ 2147483647 h 880"/>
              <a:gd name="T4" fmla="*/ 2147483647 w 2256"/>
              <a:gd name="T5" fmla="*/ 2147483647 h 880"/>
              <a:gd name="T6" fmla="*/ 2147483647 w 2256"/>
              <a:gd name="T7" fmla="*/ 2147483647 h 880"/>
              <a:gd name="T8" fmla="*/ 2147483647 w 2256"/>
              <a:gd name="T9" fmla="*/ 2147483647 h 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56" h="880">
                <a:moveTo>
                  <a:pt x="0" y="880"/>
                </a:moveTo>
                <a:cubicBezTo>
                  <a:pt x="76" y="688"/>
                  <a:pt x="152" y="496"/>
                  <a:pt x="336" y="352"/>
                </a:cubicBezTo>
                <a:cubicBezTo>
                  <a:pt x="520" y="208"/>
                  <a:pt x="848" y="32"/>
                  <a:pt x="1104" y="16"/>
                </a:cubicBezTo>
                <a:cubicBezTo>
                  <a:pt x="1360" y="0"/>
                  <a:pt x="1680" y="136"/>
                  <a:pt x="1872" y="256"/>
                </a:cubicBezTo>
                <a:cubicBezTo>
                  <a:pt x="2064" y="376"/>
                  <a:pt x="2160" y="556"/>
                  <a:pt x="2256" y="736"/>
                </a:cubicBezTo>
              </a:path>
            </a:pathLst>
          </a:custGeom>
          <a:noFill/>
          <a:ln w="6350" cmpd="sng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32789" name="Freeform 21"/>
          <p:cNvSpPr>
            <a:spLocks/>
          </p:cNvSpPr>
          <p:nvPr/>
        </p:nvSpPr>
        <p:spPr bwMode="auto">
          <a:xfrm>
            <a:off x="1981200" y="3352800"/>
            <a:ext cx="419100" cy="2133600"/>
          </a:xfrm>
          <a:custGeom>
            <a:avLst/>
            <a:gdLst>
              <a:gd name="T0" fmla="*/ 0 w 264"/>
              <a:gd name="T1" fmla="*/ 2147483647 h 1344"/>
              <a:gd name="T2" fmla="*/ 2147483647 w 264"/>
              <a:gd name="T3" fmla="*/ 2147483647 h 1344"/>
              <a:gd name="T4" fmla="*/ 2147483647 w 264"/>
              <a:gd name="T5" fmla="*/ 0 h 13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4" h="1344">
                <a:moveTo>
                  <a:pt x="0" y="1344"/>
                </a:moveTo>
                <a:cubicBezTo>
                  <a:pt x="108" y="1216"/>
                  <a:pt x="216" y="1088"/>
                  <a:pt x="240" y="864"/>
                </a:cubicBezTo>
                <a:cubicBezTo>
                  <a:pt x="264" y="640"/>
                  <a:pt x="204" y="320"/>
                  <a:pt x="144" y="0"/>
                </a:cubicBezTo>
              </a:path>
            </a:pathLst>
          </a:custGeom>
          <a:noFill/>
          <a:ln w="6350" cmpd="sng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32790" name="Freeform 22"/>
          <p:cNvSpPr>
            <a:spLocks/>
          </p:cNvSpPr>
          <p:nvPr/>
        </p:nvSpPr>
        <p:spPr bwMode="auto">
          <a:xfrm>
            <a:off x="7239000" y="3284538"/>
            <a:ext cx="304800" cy="2506662"/>
          </a:xfrm>
          <a:custGeom>
            <a:avLst/>
            <a:gdLst>
              <a:gd name="T0" fmla="*/ 0 w 264"/>
              <a:gd name="T1" fmla="*/ 2147483647 h 1344"/>
              <a:gd name="T2" fmla="*/ 2147483647 w 264"/>
              <a:gd name="T3" fmla="*/ 2147483647 h 1344"/>
              <a:gd name="T4" fmla="*/ 2147483647 w 264"/>
              <a:gd name="T5" fmla="*/ 0 h 13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4" h="1344">
                <a:moveTo>
                  <a:pt x="0" y="1344"/>
                </a:moveTo>
                <a:cubicBezTo>
                  <a:pt x="108" y="1216"/>
                  <a:pt x="216" y="1088"/>
                  <a:pt x="240" y="864"/>
                </a:cubicBezTo>
                <a:cubicBezTo>
                  <a:pt x="264" y="640"/>
                  <a:pt x="204" y="320"/>
                  <a:pt x="144" y="0"/>
                </a:cubicBezTo>
              </a:path>
            </a:pathLst>
          </a:custGeom>
          <a:noFill/>
          <a:ln w="6350" cmpd="sng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32791" name="Freeform 23"/>
          <p:cNvSpPr>
            <a:spLocks/>
          </p:cNvSpPr>
          <p:nvPr/>
        </p:nvSpPr>
        <p:spPr bwMode="auto">
          <a:xfrm>
            <a:off x="2667000" y="2641600"/>
            <a:ext cx="3352800" cy="330200"/>
          </a:xfrm>
          <a:custGeom>
            <a:avLst/>
            <a:gdLst>
              <a:gd name="T0" fmla="*/ 0 w 2112"/>
              <a:gd name="T1" fmla="*/ 2147483647 h 208"/>
              <a:gd name="T2" fmla="*/ 2147483647 w 2112"/>
              <a:gd name="T3" fmla="*/ 2147483647 h 208"/>
              <a:gd name="T4" fmla="*/ 2147483647 w 2112"/>
              <a:gd name="T5" fmla="*/ 2147483647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2" h="208">
                <a:moveTo>
                  <a:pt x="0" y="208"/>
                </a:moveTo>
                <a:cubicBezTo>
                  <a:pt x="256" y="120"/>
                  <a:pt x="512" y="32"/>
                  <a:pt x="864" y="16"/>
                </a:cubicBezTo>
                <a:cubicBezTo>
                  <a:pt x="1216" y="0"/>
                  <a:pt x="1664" y="56"/>
                  <a:pt x="2112" y="112"/>
                </a:cubicBezTo>
              </a:path>
            </a:pathLst>
          </a:custGeom>
          <a:noFill/>
          <a:ln w="6350" cmpd="sng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32792" name="Freeform 24"/>
          <p:cNvSpPr>
            <a:spLocks/>
          </p:cNvSpPr>
          <p:nvPr/>
        </p:nvSpPr>
        <p:spPr bwMode="auto">
          <a:xfrm>
            <a:off x="2667000" y="3048000"/>
            <a:ext cx="3276600" cy="622300"/>
          </a:xfrm>
          <a:custGeom>
            <a:avLst/>
            <a:gdLst>
              <a:gd name="T0" fmla="*/ 2147483647 w 2064"/>
              <a:gd name="T1" fmla="*/ 0 h 392"/>
              <a:gd name="T2" fmla="*/ 2147483647 w 2064"/>
              <a:gd name="T3" fmla="*/ 2147483647 h 392"/>
              <a:gd name="T4" fmla="*/ 2147483647 w 2064"/>
              <a:gd name="T5" fmla="*/ 2147483647 h 392"/>
              <a:gd name="T6" fmla="*/ 0 w 2064"/>
              <a:gd name="T7" fmla="*/ 2147483647 h 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4" h="392">
                <a:moveTo>
                  <a:pt x="2064" y="0"/>
                </a:moveTo>
                <a:cubicBezTo>
                  <a:pt x="1892" y="140"/>
                  <a:pt x="1720" y="280"/>
                  <a:pt x="1440" y="336"/>
                </a:cubicBezTo>
                <a:cubicBezTo>
                  <a:pt x="1160" y="392"/>
                  <a:pt x="624" y="368"/>
                  <a:pt x="384" y="336"/>
                </a:cubicBezTo>
                <a:cubicBezTo>
                  <a:pt x="144" y="304"/>
                  <a:pt x="72" y="224"/>
                  <a:pt x="0" y="144"/>
                </a:cubicBezTo>
              </a:path>
            </a:pathLst>
          </a:custGeom>
          <a:noFill/>
          <a:ln w="6350" cmpd="sng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32793" name="Freeform 25"/>
          <p:cNvSpPr>
            <a:spLocks/>
          </p:cNvSpPr>
          <p:nvPr/>
        </p:nvSpPr>
        <p:spPr bwMode="auto">
          <a:xfrm>
            <a:off x="2514600" y="3352800"/>
            <a:ext cx="3733800" cy="1104900"/>
          </a:xfrm>
          <a:custGeom>
            <a:avLst/>
            <a:gdLst>
              <a:gd name="T0" fmla="*/ 0 w 2352"/>
              <a:gd name="T1" fmla="*/ 0 h 696"/>
              <a:gd name="T2" fmla="*/ 2147483647 w 2352"/>
              <a:gd name="T3" fmla="*/ 2147483647 h 696"/>
              <a:gd name="T4" fmla="*/ 2147483647 w 2352"/>
              <a:gd name="T5" fmla="*/ 2147483647 h 696"/>
              <a:gd name="T6" fmla="*/ 2147483647 w 2352"/>
              <a:gd name="T7" fmla="*/ 2147483647 h 696"/>
              <a:gd name="T8" fmla="*/ 2147483647 w 2352"/>
              <a:gd name="T9" fmla="*/ 2147483647 h 696"/>
              <a:gd name="T10" fmla="*/ 2147483647 w 2352"/>
              <a:gd name="T11" fmla="*/ 0 h 6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52" h="696">
                <a:moveTo>
                  <a:pt x="0" y="0"/>
                </a:moveTo>
                <a:cubicBezTo>
                  <a:pt x="92" y="160"/>
                  <a:pt x="184" y="320"/>
                  <a:pt x="336" y="432"/>
                </a:cubicBezTo>
                <a:cubicBezTo>
                  <a:pt x="488" y="544"/>
                  <a:pt x="688" y="648"/>
                  <a:pt x="912" y="672"/>
                </a:cubicBezTo>
                <a:cubicBezTo>
                  <a:pt x="1136" y="696"/>
                  <a:pt x="1472" y="632"/>
                  <a:pt x="1680" y="576"/>
                </a:cubicBezTo>
                <a:cubicBezTo>
                  <a:pt x="1888" y="520"/>
                  <a:pt x="2048" y="432"/>
                  <a:pt x="2160" y="336"/>
                </a:cubicBezTo>
                <a:cubicBezTo>
                  <a:pt x="2272" y="240"/>
                  <a:pt x="2312" y="120"/>
                  <a:pt x="2352" y="0"/>
                </a:cubicBezTo>
              </a:path>
            </a:pathLst>
          </a:custGeom>
          <a:noFill/>
          <a:ln w="6350" cmpd="sng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32794" name="Freeform 26"/>
          <p:cNvSpPr>
            <a:spLocks/>
          </p:cNvSpPr>
          <p:nvPr/>
        </p:nvSpPr>
        <p:spPr bwMode="auto">
          <a:xfrm>
            <a:off x="7162800" y="1066800"/>
            <a:ext cx="508000" cy="1752600"/>
          </a:xfrm>
          <a:custGeom>
            <a:avLst/>
            <a:gdLst>
              <a:gd name="T0" fmla="*/ 0 w 320"/>
              <a:gd name="T1" fmla="*/ 2147483647 h 1008"/>
              <a:gd name="T2" fmla="*/ 2147483647 w 320"/>
              <a:gd name="T3" fmla="*/ 2147483647 h 1008"/>
              <a:gd name="T4" fmla="*/ 2147483647 w 320"/>
              <a:gd name="T5" fmla="*/ 0 h 10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0" h="1008">
                <a:moveTo>
                  <a:pt x="0" y="1008"/>
                </a:moveTo>
                <a:cubicBezTo>
                  <a:pt x="128" y="900"/>
                  <a:pt x="256" y="792"/>
                  <a:pt x="288" y="624"/>
                </a:cubicBezTo>
                <a:cubicBezTo>
                  <a:pt x="320" y="456"/>
                  <a:pt x="256" y="228"/>
                  <a:pt x="192" y="0"/>
                </a:cubicBezTo>
              </a:path>
            </a:pathLst>
          </a:custGeom>
          <a:noFill/>
          <a:ln w="6350" cmpd="sng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32795" name="Freeform 27"/>
          <p:cNvSpPr>
            <a:spLocks/>
          </p:cNvSpPr>
          <p:nvPr/>
        </p:nvSpPr>
        <p:spPr bwMode="auto">
          <a:xfrm>
            <a:off x="2895600" y="381000"/>
            <a:ext cx="2971800" cy="381000"/>
          </a:xfrm>
          <a:custGeom>
            <a:avLst/>
            <a:gdLst>
              <a:gd name="T0" fmla="*/ 2147483647 w 1872"/>
              <a:gd name="T1" fmla="*/ 2147483647 h 240"/>
              <a:gd name="T2" fmla="*/ 2147483647 w 1872"/>
              <a:gd name="T3" fmla="*/ 0 h 240"/>
              <a:gd name="T4" fmla="*/ 0 w 1872"/>
              <a:gd name="T5" fmla="*/ 2147483647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2" h="240">
                <a:moveTo>
                  <a:pt x="1872" y="240"/>
                </a:moveTo>
                <a:cubicBezTo>
                  <a:pt x="1644" y="120"/>
                  <a:pt x="1416" y="0"/>
                  <a:pt x="1104" y="0"/>
                </a:cubicBezTo>
                <a:cubicBezTo>
                  <a:pt x="792" y="0"/>
                  <a:pt x="396" y="120"/>
                  <a:pt x="0" y="240"/>
                </a:cubicBezTo>
              </a:path>
            </a:pathLst>
          </a:custGeom>
          <a:noFill/>
          <a:ln w="6350" cmpd="sng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32796" name="Freeform 28"/>
          <p:cNvSpPr>
            <a:spLocks/>
          </p:cNvSpPr>
          <p:nvPr/>
        </p:nvSpPr>
        <p:spPr bwMode="auto">
          <a:xfrm>
            <a:off x="1358900" y="1066800"/>
            <a:ext cx="317500" cy="1676400"/>
          </a:xfrm>
          <a:custGeom>
            <a:avLst/>
            <a:gdLst>
              <a:gd name="T0" fmla="*/ 2147483647 w 200"/>
              <a:gd name="T1" fmla="*/ 0 h 1056"/>
              <a:gd name="T2" fmla="*/ 2147483647 w 200"/>
              <a:gd name="T3" fmla="*/ 2147483647 h 1056"/>
              <a:gd name="T4" fmla="*/ 2147483647 w 200"/>
              <a:gd name="T5" fmla="*/ 2147483647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0" h="1056">
                <a:moveTo>
                  <a:pt x="200" y="0"/>
                </a:moveTo>
                <a:cubicBezTo>
                  <a:pt x="108" y="176"/>
                  <a:pt x="16" y="352"/>
                  <a:pt x="8" y="528"/>
                </a:cubicBezTo>
                <a:cubicBezTo>
                  <a:pt x="0" y="704"/>
                  <a:pt x="76" y="880"/>
                  <a:pt x="152" y="1056"/>
                </a:cubicBezTo>
              </a:path>
            </a:pathLst>
          </a:custGeom>
          <a:noFill/>
          <a:ln w="6350" cmpd="sng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32797" name="Freeform 29"/>
          <p:cNvSpPr>
            <a:spLocks/>
          </p:cNvSpPr>
          <p:nvPr/>
        </p:nvSpPr>
        <p:spPr bwMode="auto">
          <a:xfrm>
            <a:off x="2438400" y="3505200"/>
            <a:ext cx="4191000" cy="2692400"/>
          </a:xfrm>
          <a:custGeom>
            <a:avLst/>
            <a:gdLst>
              <a:gd name="T0" fmla="*/ 2147483647 w 2640"/>
              <a:gd name="T1" fmla="*/ 2147483647 h 1696"/>
              <a:gd name="T2" fmla="*/ 2147483647 w 2640"/>
              <a:gd name="T3" fmla="*/ 2147483647 h 1696"/>
              <a:gd name="T4" fmla="*/ 2147483647 w 2640"/>
              <a:gd name="T5" fmla="*/ 2147483647 h 1696"/>
              <a:gd name="T6" fmla="*/ 0 w 2640"/>
              <a:gd name="T7" fmla="*/ 0 h 16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40" h="1696">
                <a:moveTo>
                  <a:pt x="2640" y="1632"/>
                </a:moveTo>
                <a:cubicBezTo>
                  <a:pt x="2296" y="1664"/>
                  <a:pt x="1952" y="1696"/>
                  <a:pt x="1632" y="1632"/>
                </a:cubicBezTo>
                <a:cubicBezTo>
                  <a:pt x="1312" y="1568"/>
                  <a:pt x="992" y="1520"/>
                  <a:pt x="720" y="1248"/>
                </a:cubicBezTo>
                <a:cubicBezTo>
                  <a:pt x="448" y="976"/>
                  <a:pt x="224" y="488"/>
                  <a:pt x="0" y="0"/>
                </a:cubicBezTo>
              </a:path>
            </a:pathLst>
          </a:custGeom>
          <a:noFill/>
          <a:ln w="6350" cmpd="sng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 u="none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429000" y="2705100"/>
            <a:ext cx="198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pitchFamily="34" charset="0"/>
              </a:defRPr>
            </a:lvl9pPr>
          </a:lstStyle>
          <a:p>
            <a:pPr algn="ctr"/>
            <a:r>
              <a:rPr lang="es-ES" u="none"/>
              <a:t>Amigas</a:t>
            </a:r>
          </a:p>
        </p:txBody>
      </p:sp>
      <p:cxnSp>
        <p:nvCxnSpPr>
          <p:cNvPr id="8" name="7 Conector recto de flecha"/>
          <p:cNvCxnSpPr>
            <a:stCxn id="4098" idx="3"/>
          </p:cNvCxnSpPr>
          <p:nvPr/>
        </p:nvCxnSpPr>
        <p:spPr>
          <a:xfrm>
            <a:off x="2590800" y="3048000"/>
            <a:ext cx="358140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35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utoUpdateAnimBg="0"/>
      <p:bldP spid="32774" grpId="0" build="p" autoUpdateAnimBg="0" advAuto="0"/>
      <p:bldP spid="32775" grpId="0" build="p" autoUpdateAnimBg="0" advAuto="0"/>
      <p:bldP spid="32776" grpId="0" animBg="1"/>
      <p:bldP spid="32777" grpId="0" build="p" autoUpdateAnimBg="0" advAuto="0"/>
      <p:bldP spid="32778" grpId="0" build="p" autoUpdateAnimBg="0" advAuto="0"/>
      <p:bldP spid="32779" grpId="0" animBg="1"/>
      <p:bldP spid="32780" grpId="0" animBg="1"/>
      <p:bldP spid="32781" grpId="0" build="p" autoUpdateAnimBg="0" advAuto="0"/>
      <p:bldP spid="32782" grpId="0" build="p" autoUpdateAnimBg="0" advAuto="0"/>
      <p:bldP spid="32783" grpId="0" build="p" autoUpdateAnimBg="0" advAuto="0"/>
      <p:bldP spid="32784" grpId="0" build="p" autoUpdateAnimBg="0" advAuto="0"/>
      <p:bldP spid="32785" grpId="0" build="p" autoUpdateAnimBg="0" advAuto="0"/>
      <p:bldP spid="32786" grpId="0" build="p" autoUpdateAnimBg="0" advAuto="0"/>
      <p:bldP spid="32787" grpId="0" animBg="1"/>
      <p:bldP spid="32788" grpId="0" animBg="1"/>
      <p:bldP spid="32789" grpId="0" animBg="1"/>
      <p:bldP spid="32790" grpId="0" animBg="1"/>
      <p:bldP spid="32791" grpId="0" animBg="1"/>
      <p:bldP spid="32792" grpId="0" animBg="1"/>
      <p:bldP spid="32793" grpId="0" animBg="1"/>
      <p:bldP spid="32794" grpId="0" animBg="1"/>
      <p:bldP spid="32795" grpId="0" animBg="1"/>
      <p:bldP spid="32796" grpId="0" animBg="1"/>
      <p:bldP spid="32797" grpId="0" animBg="1"/>
      <p:bldP spid="3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s-CO" smtClean="0"/>
              <a:t>6. Versus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0"/>
          <a:stretch>
            <a:fillRect/>
          </a:stretch>
        </p:blipFill>
        <p:spPr bwMode="auto">
          <a:xfrm>
            <a:off x="1468438" y="1098550"/>
            <a:ext cx="6121400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0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Diferencias con el bullying tradicional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340225"/>
          </a:xfrm>
        </p:spPr>
        <p:txBody>
          <a:bodyPr/>
          <a:lstStyle/>
          <a:p>
            <a:r>
              <a:rPr lang="es-MX" smtClean="0"/>
              <a:t>Anonimato</a:t>
            </a:r>
            <a:endParaRPr lang="es-CO" smtClean="0"/>
          </a:p>
          <a:p>
            <a:r>
              <a:rPr lang="es-MX" smtClean="0"/>
              <a:t>Velocidad de propagación</a:t>
            </a:r>
            <a:endParaRPr lang="es-CO" smtClean="0"/>
          </a:p>
          <a:p>
            <a:r>
              <a:rPr lang="es-MX" smtClean="0"/>
              <a:t>Alcance</a:t>
            </a:r>
            <a:endParaRPr lang="es-CO" smtClean="0"/>
          </a:p>
          <a:p>
            <a:r>
              <a:rPr lang="es-MX" smtClean="0"/>
              <a:t>Queda escrito</a:t>
            </a:r>
            <a:endParaRPr lang="es-CO" smtClean="0"/>
          </a:p>
          <a:p>
            <a:r>
              <a:rPr lang="es-MX" smtClean="0"/>
              <a:t>Menos escape</a:t>
            </a:r>
          </a:p>
          <a:p>
            <a:r>
              <a:rPr lang="es-MX" smtClean="0"/>
              <a:t>24 horas</a:t>
            </a:r>
            <a:endParaRPr lang="es-CO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3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/>
          <p:cNvSpPr>
            <a:spLocks noGrp="1"/>
          </p:cNvSpPr>
          <p:nvPr>
            <p:ph type="title"/>
          </p:nvPr>
        </p:nvSpPr>
        <p:spPr>
          <a:xfrm>
            <a:off x="357188" y="274638"/>
            <a:ext cx="8643937" cy="1143000"/>
          </a:xfrm>
        </p:spPr>
        <p:txBody>
          <a:bodyPr/>
          <a:lstStyle/>
          <a:p>
            <a:r>
              <a:rPr lang="en-US" smtClean="0"/>
              <a:t>Dos enfoques de prevención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72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Control por parte de adultos:</a:t>
            </a:r>
          </a:p>
          <a:p>
            <a:r>
              <a:rPr lang="en-US" sz="2400" smtClean="0"/>
              <a:t>Supervisión parental</a:t>
            </a:r>
          </a:p>
          <a:p>
            <a:r>
              <a:rPr lang="en-US" sz="2400" smtClean="0"/>
              <a:t>Control de acceso</a:t>
            </a:r>
          </a:p>
          <a:p>
            <a:r>
              <a:rPr lang="en-US" sz="2400" smtClean="0"/>
              <a:t>Seguimiento a navegación</a:t>
            </a:r>
          </a:p>
          <a:p>
            <a:r>
              <a:rPr lang="en-US" sz="2400" smtClean="0"/>
              <a:t>Padres amigos de hijos en redes sociales (</a:t>
            </a:r>
            <a:r>
              <a:rPr lang="en-US" sz="2400" i="1" smtClean="0"/>
              <a:t>Facebook</a:t>
            </a:r>
            <a:r>
              <a:rPr lang="en-US" sz="2400" smtClean="0"/>
              <a:t>)</a:t>
            </a:r>
          </a:p>
          <a:p>
            <a:r>
              <a:rPr lang="en-US" sz="2400" smtClean="0"/>
              <a:t>Comunicación con hijos(as)/estudiantes</a:t>
            </a:r>
          </a:p>
          <a:p>
            <a:r>
              <a:rPr lang="en-US" sz="2400" smtClean="0"/>
              <a:t>Normas y sanciones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86313" y="1600200"/>
            <a:ext cx="4357687" cy="497205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Control por parte de los estudiantes:</a:t>
            </a:r>
          </a:p>
          <a:p>
            <a:r>
              <a:rPr lang="en-US" sz="2400" smtClean="0"/>
              <a:t>Sensibilización, empatía</a:t>
            </a:r>
          </a:p>
          <a:p>
            <a:r>
              <a:rPr lang="en-US" sz="2400" smtClean="0"/>
              <a:t>Asertividad virtual</a:t>
            </a:r>
          </a:p>
          <a:p>
            <a:r>
              <a:rPr lang="en-US" sz="2400" smtClean="0"/>
              <a:t>Rol de testigos</a:t>
            </a:r>
          </a:p>
          <a:p>
            <a:r>
              <a:rPr lang="en-US" sz="2400" smtClean="0"/>
              <a:t>Estrategias de reporte de abusos</a:t>
            </a:r>
          </a:p>
          <a:p>
            <a:r>
              <a:rPr lang="en-US" sz="2400" smtClean="0"/>
              <a:t>Conocimiento sobre riesgos</a:t>
            </a:r>
          </a:p>
          <a:p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61865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smtClean="0"/>
              <a:t>¿Qué hacer cuando ocurre? (I)</a:t>
            </a:r>
            <a:endParaRPr lang="es-ES" sz="3600" smtClean="0"/>
          </a:p>
        </p:txBody>
      </p:sp>
      <p:sp>
        <p:nvSpPr>
          <p:cNvPr id="38915" name="5 Marcador de contenido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525963"/>
          </a:xfrm>
        </p:spPr>
        <p:txBody>
          <a:bodyPr/>
          <a:lstStyle/>
          <a:p>
            <a:r>
              <a:rPr lang="es-MX" sz="2800" dirty="0" smtClean="0"/>
              <a:t>Verificar si es intimidación</a:t>
            </a:r>
          </a:p>
          <a:p>
            <a:pPr lvl="1"/>
            <a:r>
              <a:rPr lang="es-MX" sz="2400" dirty="0" smtClean="0"/>
              <a:t>Recoger diferentes versiones</a:t>
            </a:r>
          </a:p>
          <a:p>
            <a:pPr lvl="1"/>
            <a:r>
              <a:rPr lang="es-MX" sz="2400" dirty="0" smtClean="0"/>
              <a:t>¿Es repetida y sistemática, hay desbalance de poder?</a:t>
            </a:r>
          </a:p>
          <a:p>
            <a:r>
              <a:rPr lang="es-MX" sz="2800" dirty="0" smtClean="0"/>
              <a:t>Brindar apoyo a niño/a acosado(a)</a:t>
            </a:r>
          </a:p>
          <a:p>
            <a:pPr lvl="1"/>
            <a:r>
              <a:rPr lang="es-MX" sz="2400" dirty="0"/>
              <a:t>N</a:t>
            </a:r>
            <a:r>
              <a:rPr lang="es-MX" sz="2400" dirty="0" smtClean="0"/>
              <a:t>o es justo lo que estás viviendo, vamos a hacer todo lo posible para que no siga sucediendo</a:t>
            </a:r>
          </a:p>
          <a:p>
            <a:r>
              <a:rPr lang="es-MX" sz="2800" dirty="0" smtClean="0"/>
              <a:t>Comunicación con niño/a</a:t>
            </a:r>
          </a:p>
          <a:p>
            <a:pPr lvl="1"/>
            <a:r>
              <a:rPr lang="es-MX" sz="2400" dirty="0" smtClean="0"/>
              <a:t>Solucionar problema vs regañar o castigar</a:t>
            </a:r>
          </a:p>
          <a:p>
            <a:pPr lvl="1"/>
            <a:r>
              <a:rPr lang="es-MX" sz="2400" dirty="0" smtClean="0"/>
              <a:t>Proteger la confianza</a:t>
            </a:r>
          </a:p>
        </p:txBody>
      </p:sp>
    </p:spTree>
    <p:extLst>
      <p:ext uri="{BB962C8B-B14F-4D97-AF65-F5344CB8AC3E}">
        <p14:creationId xmlns:p14="http://schemas.microsoft.com/office/powerpoint/2010/main" val="423801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/>
              <a:t>¿Qué hacer cuando ocurre? (II)</a:t>
            </a:r>
            <a:endParaRPr lang="es-ES" sz="3200" dirty="0" smtClean="0"/>
          </a:p>
        </p:txBody>
      </p:sp>
      <p:sp>
        <p:nvSpPr>
          <p:cNvPr id="39939" name="5 Marcador de contenido"/>
          <p:cNvSpPr>
            <a:spLocks noGrp="1"/>
          </p:cNvSpPr>
          <p:nvPr>
            <p:ph idx="1"/>
          </p:nvPr>
        </p:nvSpPr>
        <p:spPr>
          <a:xfrm>
            <a:off x="250825" y="1341438"/>
            <a:ext cx="8713788" cy="5327650"/>
          </a:xfrm>
        </p:spPr>
        <p:txBody>
          <a:bodyPr/>
          <a:lstStyle/>
          <a:p>
            <a:r>
              <a:rPr lang="es-MX" sz="2800" dirty="0" smtClean="0"/>
              <a:t>Comunicación padres - colegio</a:t>
            </a:r>
          </a:p>
          <a:p>
            <a:pPr lvl="1"/>
            <a:r>
              <a:rPr lang="es-MX" sz="2400" dirty="0" smtClean="0"/>
              <a:t>Evitar comunicación directa entre padres</a:t>
            </a:r>
          </a:p>
          <a:p>
            <a:r>
              <a:rPr lang="es-MX" sz="2800" dirty="0" smtClean="0"/>
              <a:t>Conversaciones con supuestos agresores</a:t>
            </a:r>
          </a:p>
          <a:p>
            <a:pPr lvl="1"/>
            <a:r>
              <a:rPr lang="es-MX" sz="2400" dirty="0" smtClean="0"/>
              <a:t>No juzgar a la persona (regaños, agresiones…)</a:t>
            </a:r>
          </a:p>
          <a:p>
            <a:pPr lvl="1"/>
            <a:r>
              <a:rPr lang="es-MX" sz="2400" dirty="0" smtClean="0"/>
              <a:t>Empatía</a:t>
            </a:r>
          </a:p>
          <a:p>
            <a:pPr lvl="1"/>
            <a:r>
              <a:rPr lang="es-MX" sz="2400" dirty="0" smtClean="0"/>
              <a:t>Reparación del daño</a:t>
            </a:r>
          </a:p>
          <a:p>
            <a:r>
              <a:rPr lang="es-MX" sz="2800" dirty="0" smtClean="0"/>
              <a:t>Buscar apoyo de testigos/amigos (populares prosociales)</a:t>
            </a:r>
          </a:p>
          <a:p>
            <a:pPr lvl="1"/>
            <a:r>
              <a:rPr lang="es-MX" sz="2400" dirty="0" smtClean="0"/>
              <a:t>Defensa asertiva, integración a grupos, deslegitimar agresión</a:t>
            </a:r>
          </a:p>
          <a:p>
            <a:r>
              <a:rPr lang="es-MX" sz="2800" dirty="0" smtClean="0"/>
              <a:t>Apoyo profesional si hay síntomas</a:t>
            </a:r>
          </a:p>
          <a:p>
            <a:pPr lvl="1"/>
            <a:r>
              <a:rPr lang="es-MX" sz="2400" dirty="0" smtClean="0"/>
              <a:t>pero apoyo a víctimas no es suficiente</a:t>
            </a: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189519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5975350"/>
          </a:xfrm>
        </p:spPr>
        <p:txBody>
          <a:bodyPr/>
          <a:lstStyle/>
          <a:p>
            <a:pPr algn="l" eaLnBrk="1" hangingPunct="1"/>
            <a:r>
              <a:rPr lang="es-ES" sz="2400" dirty="0" smtClean="0"/>
              <a:t>Vínculos: 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400" dirty="0" err="1" smtClean="0"/>
              <a:t>Kitpapaz</a:t>
            </a:r>
            <a:r>
              <a:rPr lang="es-ES" sz="2400" dirty="0" smtClean="0"/>
              <a:t>: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1600" dirty="0" smtClean="0"/>
              <a:t>www.redpapaz.org/kitpapaz/</a:t>
            </a:r>
            <a:br>
              <a:rPr lang="es-ES" sz="1600" dirty="0" smtClean="0"/>
            </a:br>
            <a:r>
              <a:rPr lang="es-ES" sz="1600" dirty="0" smtClean="0"/>
              <a:t>intimidacion.html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400" dirty="0" err="1" smtClean="0"/>
              <a:t>Kitadolescentes</a:t>
            </a:r>
            <a:r>
              <a:rPr lang="es-ES" sz="2400" dirty="0" smtClean="0"/>
              <a:t>: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1600" dirty="0" smtClean="0"/>
              <a:t>www.redpapaz.org/kitadolescentes/</a:t>
            </a:r>
            <a:br>
              <a:rPr lang="es-ES" sz="1600" dirty="0" smtClean="0"/>
            </a:br>
            <a:r>
              <a:rPr lang="es-ES" sz="1600" dirty="0" smtClean="0"/>
              <a:t>intimidacion.html</a:t>
            </a: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2400" dirty="0" err="1" smtClean="0"/>
              <a:t>TeProtejo</a:t>
            </a:r>
            <a:r>
              <a:rPr lang="es-ES" sz="2400" dirty="0" smtClean="0"/>
              <a:t>:</a:t>
            </a: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600" dirty="0" smtClean="0"/>
              <a:t>www.teprotejo.org</a:t>
            </a:r>
          </a:p>
        </p:txBody>
      </p:sp>
      <p:pic>
        <p:nvPicPr>
          <p:cNvPr id="3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56" y="188913"/>
            <a:ext cx="3476625" cy="549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4 Rectángulo"/>
          <p:cNvSpPr>
            <a:spLocks noChangeArrowheads="1"/>
          </p:cNvSpPr>
          <p:nvPr/>
        </p:nvSpPr>
        <p:spPr bwMode="auto">
          <a:xfrm>
            <a:off x="4427538" y="5805488"/>
            <a:ext cx="4716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u="none"/>
              <a:t>Chaux, E. (2012). </a:t>
            </a:r>
            <a:r>
              <a:rPr lang="es-ES" b="1" u="none"/>
              <a:t>Educación, Convivencia y Agresión Escolar. </a:t>
            </a:r>
            <a:r>
              <a:rPr lang="es-ES" u="none"/>
              <a:t>Ediciones Uniandes. Taurus, Santillana.</a:t>
            </a:r>
          </a:p>
        </p:txBody>
      </p:sp>
    </p:spTree>
    <p:extLst>
      <p:ext uri="{BB962C8B-B14F-4D97-AF65-F5344CB8AC3E}">
        <p14:creationId xmlns:p14="http://schemas.microsoft.com/office/powerpoint/2010/main" val="28875585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1 Imagen" descr="hotmail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7850" cy="74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2 CuadroTexto"/>
          <p:cNvSpPr txBox="1">
            <a:spLocks noChangeArrowheads="1"/>
          </p:cNvSpPr>
          <p:nvPr/>
        </p:nvSpPr>
        <p:spPr bwMode="auto">
          <a:xfrm>
            <a:off x="2195513" y="2276475"/>
            <a:ext cx="6948487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CL" sz="2000" b="1" u="none" dirty="0" smtClean="0">
                <a:latin typeface="Calibri" pitchFamily="34" charset="0"/>
              </a:rPr>
              <a:t>V: </a:t>
            </a:r>
            <a:r>
              <a:rPr lang="es-CL" sz="2000" b="1" u="none" dirty="0">
                <a:latin typeface="Calibri" pitchFamily="34" charset="0"/>
              </a:rPr>
              <a:t>QUEREMOS QUE ESTA CARTA LA PUEDAS LEER CON TUS PARIENTES </a:t>
            </a:r>
            <a:r>
              <a:rPr lang="es-CL" sz="2000" b="1" u="none" dirty="0" err="1">
                <a:latin typeface="Calibri" pitchFamily="34" charset="0"/>
              </a:rPr>
              <a:t>CERCANOS:sobretodo</a:t>
            </a:r>
            <a:r>
              <a:rPr lang="es-CL" sz="2000" b="1" u="none" dirty="0">
                <a:latin typeface="Calibri" pitchFamily="34" charset="0"/>
              </a:rPr>
              <a:t> tu mama o tu papa y/o amigos </a:t>
            </a:r>
          </a:p>
          <a:p>
            <a:pPr eaLnBrk="1" hangingPunct="1"/>
            <a:r>
              <a:rPr lang="es-CL" sz="2000" u="none" dirty="0">
                <a:latin typeface="Calibri" pitchFamily="34" charset="0"/>
              </a:rPr>
              <a:t>Hola en este </a:t>
            </a:r>
            <a:r>
              <a:rPr lang="es-CL" sz="2000" u="none" dirty="0" err="1">
                <a:latin typeface="Calibri" pitchFamily="34" charset="0"/>
              </a:rPr>
              <a:t>dia</a:t>
            </a:r>
            <a:r>
              <a:rPr lang="es-CL" sz="2000" u="none" dirty="0">
                <a:latin typeface="Calibri" pitchFamily="34" charset="0"/>
              </a:rPr>
              <a:t> tan especial te queremos </a:t>
            </a:r>
            <a:r>
              <a:rPr lang="es-CL" sz="2000" b="1" u="none" dirty="0">
                <a:latin typeface="Calibri" pitchFamily="34" charset="0"/>
              </a:rPr>
              <a:t>pedir </a:t>
            </a:r>
            <a:r>
              <a:rPr lang="es-CL" sz="2000" b="1" u="none" dirty="0" err="1">
                <a:latin typeface="Calibri" pitchFamily="34" charset="0"/>
              </a:rPr>
              <a:t>perdon</a:t>
            </a:r>
            <a:r>
              <a:rPr lang="es-CL" sz="2000" b="1" u="none" dirty="0">
                <a:latin typeface="Calibri" pitchFamily="34" charset="0"/>
              </a:rPr>
              <a:t> por todas las cosas que dijimos de ti, como te tratamos en el curso, todas las veces que te molestamos y rechazamos </a:t>
            </a:r>
            <a:r>
              <a:rPr lang="es-CL" sz="2000" u="none" dirty="0">
                <a:latin typeface="Calibri" pitchFamily="34" charset="0"/>
              </a:rPr>
              <a:t>las sentimos ahora, que seas feliz donde </a:t>
            </a:r>
            <a:r>
              <a:rPr lang="es-CL" sz="2000" u="none" dirty="0" err="1">
                <a:latin typeface="Calibri" pitchFamily="34" charset="0"/>
              </a:rPr>
              <a:t>estes</a:t>
            </a:r>
            <a:r>
              <a:rPr lang="es-CL" sz="2000" u="none" dirty="0">
                <a:latin typeface="Calibri" pitchFamily="34" charset="0"/>
              </a:rPr>
              <a:t> siempre, se ha notado mucho tu ausencia, siempre fuiste una buena compañera pero no supimos apreciarte, </a:t>
            </a:r>
            <a:r>
              <a:rPr lang="es-CL" sz="2000" b="1" u="none" dirty="0">
                <a:latin typeface="Calibri" pitchFamily="34" charset="0"/>
              </a:rPr>
              <a:t>te </a:t>
            </a:r>
            <a:r>
              <a:rPr lang="es-CL" sz="2000" b="1" u="none" dirty="0" err="1">
                <a:latin typeface="Calibri" pitchFamily="34" charset="0"/>
              </a:rPr>
              <a:t>deberiamos</a:t>
            </a:r>
            <a:r>
              <a:rPr lang="es-CL" sz="2000" b="1" u="none" dirty="0">
                <a:latin typeface="Calibri" pitchFamily="34" charset="0"/>
              </a:rPr>
              <a:t> haber prestado mas </a:t>
            </a:r>
            <a:r>
              <a:rPr lang="es-CL" sz="2000" b="1" u="none" dirty="0" err="1">
                <a:latin typeface="Calibri" pitchFamily="34" charset="0"/>
              </a:rPr>
              <a:t>atencion</a:t>
            </a:r>
            <a:r>
              <a:rPr lang="es-CL" sz="2000" b="1" u="none" dirty="0">
                <a:latin typeface="Calibri" pitchFamily="34" charset="0"/>
              </a:rPr>
              <a:t> y estar mas tiempo contigo y compartir todo sobretodo la comida </a:t>
            </a:r>
            <a:r>
              <a:rPr lang="es-CL" sz="2000" b="1" u="none" dirty="0" err="1">
                <a:latin typeface="Calibri" pitchFamily="34" charset="0"/>
              </a:rPr>
              <a:t>jajaja</a:t>
            </a:r>
            <a:r>
              <a:rPr lang="es-CL" sz="2000" b="1" u="none" dirty="0">
                <a:latin typeface="Calibri" pitchFamily="34" charset="0"/>
              </a:rPr>
              <a:t>, </a:t>
            </a:r>
            <a:r>
              <a:rPr lang="es-CL" sz="2000" u="none" dirty="0"/>
              <a:t>te queremos como curso y esperamos que nos perdones </a:t>
            </a:r>
            <a:r>
              <a:rPr lang="es-CL" sz="2000" u="none" dirty="0" err="1"/>
              <a:t>algun</a:t>
            </a:r>
            <a:r>
              <a:rPr lang="es-CL" sz="2000" u="none" dirty="0"/>
              <a:t> </a:t>
            </a:r>
            <a:r>
              <a:rPr lang="es-CL" sz="2000" u="none" dirty="0" err="1"/>
              <a:t>dia</a:t>
            </a:r>
            <a:r>
              <a:rPr lang="es-CL" sz="2000" u="none" dirty="0"/>
              <a:t>, por todas las cosas malas que alguna vez te hicimos, </a:t>
            </a:r>
            <a:r>
              <a:rPr lang="es-CL" sz="2000" u="none" dirty="0" err="1"/>
              <a:t>queriamos</a:t>
            </a:r>
            <a:r>
              <a:rPr lang="es-CL" sz="2000" u="none" dirty="0"/>
              <a:t> saber si tu curso </a:t>
            </a:r>
            <a:r>
              <a:rPr lang="es-CL" sz="2000" u="none" dirty="0" err="1"/>
              <a:t>aya</a:t>
            </a:r>
            <a:r>
              <a:rPr lang="es-CL" sz="2000" u="none" dirty="0"/>
              <a:t> en el AIS te acepto y </a:t>
            </a:r>
            <a:r>
              <a:rPr lang="es-CL" sz="2000" u="none" dirty="0" err="1"/>
              <a:t>acogio</a:t>
            </a:r>
            <a:r>
              <a:rPr lang="es-CL" sz="2000" u="none" dirty="0"/>
              <a:t> como nosotros nunca pudimos hacerlo, </a:t>
            </a:r>
            <a:r>
              <a:rPr lang="es-CL" sz="2000" b="1" u="none" dirty="0"/>
              <a:t>esperando tu </a:t>
            </a:r>
            <a:r>
              <a:rPr lang="es-CL" sz="2000" b="1" u="none" dirty="0" err="1"/>
              <a:t>comprencion</a:t>
            </a:r>
            <a:r>
              <a:rPr lang="es-CL" sz="2000" b="1" u="none" dirty="0"/>
              <a:t> y apoyo, </a:t>
            </a:r>
            <a:r>
              <a:rPr lang="es-CL" sz="2000" b="1" u="none" dirty="0" err="1"/>
              <a:t>ademas</a:t>
            </a:r>
            <a:r>
              <a:rPr lang="es-CL" sz="2000" b="1" u="none" dirty="0"/>
              <a:t> de tu </a:t>
            </a:r>
            <a:r>
              <a:rPr lang="es-CL" sz="2000" b="1" u="none" dirty="0" err="1"/>
              <a:t>perdon</a:t>
            </a:r>
            <a:r>
              <a:rPr lang="es-CL" sz="2000" b="1" u="none" dirty="0"/>
              <a:t>.</a:t>
            </a:r>
            <a:r>
              <a:rPr lang="es-CL" sz="2000" b="1" u="none" dirty="0">
                <a:latin typeface="Calibri" pitchFamily="34" charset="0"/>
              </a:rPr>
              <a:t> </a:t>
            </a:r>
            <a:r>
              <a:rPr lang="es-CL" sz="2400" u="none" dirty="0">
                <a:latin typeface="Calibri" pitchFamily="34" charset="0"/>
              </a:rPr>
              <a:t/>
            </a:r>
            <a:br>
              <a:rPr lang="es-CL" sz="2400" u="none" dirty="0">
                <a:latin typeface="Calibri" pitchFamily="34" charset="0"/>
              </a:rPr>
            </a:br>
            <a:r>
              <a:rPr lang="es-CL" sz="2400" u="none" dirty="0">
                <a:latin typeface="Calibri" pitchFamily="34" charset="0"/>
              </a:rPr>
              <a:t/>
            </a:r>
            <a:br>
              <a:rPr lang="es-CL" sz="2400" u="none" dirty="0">
                <a:latin typeface="Calibri" pitchFamily="34" charset="0"/>
              </a:rPr>
            </a:br>
            <a:endParaRPr lang="es-ES" sz="2400" u="non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361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1 Imagen" descr="hotmail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7850" cy="74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2 CuadroTexto"/>
          <p:cNvSpPr txBox="1">
            <a:spLocks noChangeArrowheads="1"/>
          </p:cNvSpPr>
          <p:nvPr/>
        </p:nvSpPr>
        <p:spPr bwMode="auto">
          <a:xfrm>
            <a:off x="2195513" y="2276475"/>
            <a:ext cx="6948487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s-CL" sz="2000" u="none" dirty="0"/>
              <a:t>Queremos que leas las </a:t>
            </a:r>
            <a:r>
              <a:rPr lang="es-CL" sz="2000" b="1" u="none" dirty="0"/>
              <a:t>5 cartas que escribieron en una carta de despedida</a:t>
            </a:r>
            <a:r>
              <a:rPr lang="es-CL" sz="2000" u="none" dirty="0"/>
              <a:t>: todas fueron echas por una diferente persona, las cuales </a:t>
            </a:r>
            <a:r>
              <a:rPr lang="es-CL" sz="2000" u="none" dirty="0" err="1"/>
              <a:t>pr</a:t>
            </a:r>
            <a:r>
              <a:rPr lang="es-CL" sz="2000" u="none" dirty="0"/>
              <a:t> respeto no diremos nombres. </a:t>
            </a:r>
          </a:p>
          <a:p>
            <a:pPr eaLnBrk="1" hangingPunct="1"/>
            <a:r>
              <a:rPr lang="es-CL" sz="2000" u="none" dirty="0"/>
              <a:t>Tu querido curso </a:t>
            </a:r>
          </a:p>
          <a:p>
            <a:pPr eaLnBrk="1" hangingPunct="1"/>
            <a:r>
              <a:rPr lang="es-CL" sz="2000" u="none" dirty="0"/>
              <a:t>PD: todo lo que te acabamos de decir es una completa y aceptable MENTIRRA!!!!!!!!! (…) cada </a:t>
            </a:r>
            <a:r>
              <a:rPr lang="es-CL" sz="2000" u="none" dirty="0" err="1"/>
              <a:t>dia</a:t>
            </a:r>
            <a:r>
              <a:rPr lang="es-CL" sz="2000" u="none" dirty="0"/>
              <a:t> de </a:t>
            </a:r>
            <a:r>
              <a:rPr lang="es-CL" sz="2000" u="none" dirty="0" err="1"/>
              <a:t>nuetra</a:t>
            </a:r>
            <a:r>
              <a:rPr lang="es-CL" sz="2000" u="none" dirty="0"/>
              <a:t> vida nos damos gracias a nosotros mismo por haberte echo </a:t>
            </a:r>
            <a:r>
              <a:rPr lang="es-CL" sz="2000" u="none" dirty="0" err="1"/>
              <a:t>sufrif</a:t>
            </a:r>
            <a:r>
              <a:rPr lang="es-CL" sz="2000" u="none" dirty="0"/>
              <a:t> tanto que te haya echo irte del curso eres una </a:t>
            </a:r>
            <a:r>
              <a:rPr lang="es-CL" sz="2000" u="none" dirty="0" err="1"/>
              <a:t>perrac</a:t>
            </a:r>
            <a:r>
              <a:rPr lang="es-CL" sz="2000" u="none" dirty="0"/>
              <a:t> </a:t>
            </a:r>
            <a:r>
              <a:rPr lang="es-CL" sz="2000" u="none" dirty="0" err="1"/>
              <a:t>ompletamente</a:t>
            </a:r>
            <a:r>
              <a:rPr lang="es-CL" sz="2000" u="none" dirty="0"/>
              <a:t> fea y rechazada (…) NO DEBISTE ABER PENSADO EN NACER PERRA FEA</a:t>
            </a:r>
          </a:p>
          <a:p>
            <a:pPr eaLnBrk="1" hangingPunct="1"/>
            <a:endParaRPr lang="es-CL" sz="2000" u="none" dirty="0"/>
          </a:p>
          <a:p>
            <a:pPr algn="just" eaLnBrk="1" hangingPunct="1"/>
            <a:r>
              <a:rPr lang="es-CL" sz="2000" u="none" dirty="0"/>
              <a:t>PD2:en este </a:t>
            </a:r>
            <a:r>
              <a:rPr lang="es-CL" sz="2000" u="none" dirty="0" err="1"/>
              <a:t>dia</a:t>
            </a:r>
            <a:r>
              <a:rPr lang="es-CL" sz="2000" u="none" dirty="0"/>
              <a:t> tan especial </a:t>
            </a:r>
            <a:r>
              <a:rPr lang="es-CL" sz="2000" u="none" dirty="0" err="1"/>
              <a:t>ke</a:t>
            </a:r>
            <a:r>
              <a:rPr lang="es-CL" sz="2000" u="none" dirty="0"/>
              <a:t> </a:t>
            </a:r>
            <a:r>
              <a:rPr lang="es-CL" sz="2000" u="none" dirty="0" err="1"/>
              <a:t>kerremos</a:t>
            </a:r>
            <a:r>
              <a:rPr lang="es-CL" sz="2000" u="none" dirty="0"/>
              <a:t> recordar </a:t>
            </a:r>
            <a:r>
              <a:rPr lang="es-CL" sz="2000" u="none" dirty="0" err="1"/>
              <a:t>ke</a:t>
            </a:r>
            <a:r>
              <a:rPr lang="es-CL" sz="2000" u="none" dirty="0"/>
              <a:t> tu eres una deformidad de la naturaleza y </a:t>
            </a:r>
            <a:r>
              <a:rPr lang="es-CL" sz="2000" u="none" dirty="0" err="1"/>
              <a:t>ke</a:t>
            </a:r>
            <a:r>
              <a:rPr lang="es-CL" sz="2000" u="none" dirty="0"/>
              <a:t> esperamos </a:t>
            </a:r>
            <a:r>
              <a:rPr lang="es-CL" sz="2000" u="none" dirty="0" err="1"/>
              <a:t>ke</a:t>
            </a:r>
            <a:r>
              <a:rPr lang="es-CL" sz="2000" u="none" dirty="0"/>
              <a:t> te mueras y </a:t>
            </a:r>
            <a:r>
              <a:rPr lang="es-CL" sz="2000" u="none" dirty="0" err="1"/>
              <a:t>ke</a:t>
            </a:r>
            <a:r>
              <a:rPr lang="es-CL" sz="2000" u="none" dirty="0"/>
              <a:t> tus </a:t>
            </a:r>
            <a:r>
              <a:rPr lang="es-CL" sz="2000" u="none" dirty="0" err="1"/>
              <a:t>bizeras</a:t>
            </a:r>
            <a:r>
              <a:rPr lang="es-CL" sz="2000" u="none" dirty="0"/>
              <a:t> se </a:t>
            </a:r>
            <a:r>
              <a:rPr lang="es-CL" sz="2000" u="none" dirty="0" err="1"/>
              <a:t>exparsan</a:t>
            </a:r>
            <a:r>
              <a:rPr lang="es-CL" sz="2000" u="none" dirty="0"/>
              <a:t> en la calle y nosotros celebraremos </a:t>
            </a:r>
            <a:r>
              <a:rPr lang="es-CL" sz="2000" u="none" dirty="0" err="1"/>
              <a:t>quemandolas</a:t>
            </a:r>
            <a:r>
              <a:rPr lang="es-CL" sz="2000" u="none" dirty="0"/>
              <a:t> (…) PORFAVOR SUICIDATE!!</a:t>
            </a:r>
          </a:p>
          <a:p>
            <a:pPr eaLnBrk="1" hangingPunct="1"/>
            <a:endParaRPr lang="es-ES" sz="2000" u="none" dirty="0"/>
          </a:p>
          <a:p>
            <a:pPr algn="just" eaLnBrk="1" hangingPunct="1"/>
            <a:endParaRPr lang="es-CL" sz="2000" b="1" u="none" dirty="0"/>
          </a:p>
          <a:p>
            <a:pPr algn="just" eaLnBrk="1" hangingPunct="1"/>
            <a:endParaRPr lang="es-ES" sz="2400" u="non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125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1 Imagen" descr="hotmail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7850" cy="74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2 CuadroTexto"/>
          <p:cNvSpPr txBox="1">
            <a:spLocks noChangeArrowheads="1"/>
          </p:cNvSpPr>
          <p:nvPr/>
        </p:nvSpPr>
        <p:spPr bwMode="auto">
          <a:xfrm>
            <a:off x="2195513" y="2276475"/>
            <a:ext cx="6948487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s-CL" sz="2000" u="none" dirty="0"/>
              <a:t>PD3: (…)Desde nuestros corazones sabemos y sentimos que eres una PERRA, QUE DEBES SUICIDARTE, Y KE DEBERIAS HABER PENSADO EN HABER NACIDO, Y PENSADO EN HABERTE CORTADO EL PELO </a:t>
            </a:r>
            <a:r>
              <a:rPr lang="es-CL" sz="2000" u="none" dirty="0" err="1"/>
              <a:t>xD</a:t>
            </a:r>
            <a:r>
              <a:rPr lang="es-CL" sz="2000" u="none" dirty="0"/>
              <a:t> </a:t>
            </a:r>
            <a:br>
              <a:rPr lang="es-CL" sz="2000" u="none" dirty="0"/>
            </a:br>
            <a:r>
              <a:rPr lang="es-CL" sz="2000" u="none" dirty="0"/>
              <a:t/>
            </a:r>
            <a:br>
              <a:rPr lang="es-CL" sz="2000" u="none" dirty="0"/>
            </a:br>
            <a:r>
              <a:rPr lang="es-CL" sz="2000" u="none" dirty="0"/>
              <a:t>PD4: (…) </a:t>
            </a:r>
            <a:r>
              <a:rPr lang="es-CL" sz="2000" u="none" dirty="0" err="1"/>
              <a:t>tambien</a:t>
            </a:r>
            <a:r>
              <a:rPr lang="es-CL" sz="2000" u="none" dirty="0"/>
              <a:t> me acurdo cuando tu padre te echo la </a:t>
            </a:r>
            <a:r>
              <a:rPr lang="es-CL" sz="2000" u="none" dirty="0" err="1"/>
              <a:t>putiada</a:t>
            </a:r>
            <a:r>
              <a:rPr lang="es-CL" sz="2000" u="none" dirty="0"/>
              <a:t> diciendo </a:t>
            </a:r>
            <a:r>
              <a:rPr lang="es-CL" sz="2000" u="none" dirty="0" err="1"/>
              <a:t>ke</a:t>
            </a:r>
            <a:r>
              <a:rPr lang="es-CL" sz="2000" u="none" dirty="0"/>
              <a:t> eras una perra </a:t>
            </a:r>
            <a:r>
              <a:rPr lang="es-CL" sz="2000" u="none" dirty="0" err="1"/>
              <a:t>ke</a:t>
            </a:r>
            <a:r>
              <a:rPr lang="es-CL" sz="2000" u="none" dirty="0"/>
              <a:t> no </a:t>
            </a:r>
            <a:r>
              <a:rPr lang="es-CL" sz="2000" u="none" dirty="0" err="1"/>
              <a:t>valia</a:t>
            </a:r>
            <a:r>
              <a:rPr lang="es-CL" sz="2000" u="none" dirty="0"/>
              <a:t> nada y que tu </a:t>
            </a:r>
            <a:r>
              <a:rPr lang="es-CL" sz="2000" u="none" dirty="0" err="1"/>
              <a:t>ermana</a:t>
            </a:r>
            <a:r>
              <a:rPr lang="es-CL" sz="2000" u="none" dirty="0"/>
              <a:t> era una </a:t>
            </a:r>
            <a:r>
              <a:rPr lang="es-CL" sz="2000" u="none" dirty="0" err="1"/>
              <a:t>genia</a:t>
            </a:r>
            <a:r>
              <a:rPr lang="es-CL" sz="2000" u="none" dirty="0"/>
              <a:t> y linda no como tu. </a:t>
            </a:r>
            <a:br>
              <a:rPr lang="es-CL" sz="2000" u="none" dirty="0"/>
            </a:br>
            <a:endParaRPr lang="es-CL" sz="2000" u="none" dirty="0"/>
          </a:p>
          <a:p>
            <a:pPr eaLnBrk="1" hangingPunct="1"/>
            <a:r>
              <a:rPr lang="es-CL" sz="2000" u="none" dirty="0"/>
              <a:t>                                                                                                           </a:t>
            </a:r>
          </a:p>
          <a:p>
            <a:pPr eaLnBrk="1" hangingPunct="1"/>
            <a:r>
              <a:rPr lang="es-CL" sz="2000" b="1" u="none" dirty="0"/>
              <a:t>TU CURSO KERIDO^^</a:t>
            </a:r>
            <a:endParaRPr lang="es-ES" sz="2000" b="1" u="none" dirty="0"/>
          </a:p>
          <a:p>
            <a:pPr algn="just" eaLnBrk="1" hangingPunct="1"/>
            <a:endParaRPr lang="es-CL" sz="2000" b="1" u="none" dirty="0"/>
          </a:p>
          <a:p>
            <a:pPr algn="just" eaLnBrk="1" hangingPunct="1"/>
            <a:endParaRPr lang="es-ES" sz="2400" u="non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35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/>
          <a:lstStyle/>
          <a:p>
            <a:pPr algn="ctr"/>
            <a:r>
              <a:rPr lang="es-CO" sz="4800" dirty="0" smtClean="0"/>
              <a:t>¿Cuál de los dos es un caso de acoso escolar?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2815372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22868</TotalTime>
  <Words>2032</Words>
  <Application>Microsoft Office PowerPoint</Application>
  <PresentationFormat>Presentación en pantalla (4:3)</PresentationFormat>
  <Paragraphs>343</Paragraphs>
  <Slides>55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6" baseType="lpstr">
      <vt:lpstr>Diseño predeterminado</vt:lpstr>
      <vt:lpstr> ACOSO ESCOLAR: ¿QUÉ ES, CÓMO SE PREVIENE Y CÓMO SE MANEJA?  Jorge Iván García O Licenciado en Formación Estética Universidad Pontificia Bolivariana      Adaptación de la presentación del profesor Enrique Chaux de la Universidad de los Andes</vt:lpstr>
      <vt:lpstr>AGENDA</vt:lpstr>
      <vt:lpstr>BULLYING Múltiples términos,  mismo concepto  </vt:lpstr>
      <vt:lpstr>AGRESIÓN, CONFLICTOS, BULLYING…               Conceptos diferentes</vt:lpstr>
      <vt:lpstr>Presentación de PowerPoint</vt:lpstr>
      <vt:lpstr>Presentación de PowerPoint</vt:lpstr>
      <vt:lpstr>Presentación de PowerPoint</vt:lpstr>
      <vt:lpstr>Presentación de PowerPoint</vt:lpstr>
      <vt:lpstr>¿Cuál de los dos es un caso de acoso escolar?</vt:lpstr>
      <vt:lpstr>Agresión</vt:lpstr>
      <vt:lpstr>Agresión:  “la punta del iceberg”</vt:lpstr>
      <vt:lpstr>Conflictos</vt:lpstr>
      <vt:lpstr>Intimidación (bullying, matoneo, acoso escolar)</vt:lpstr>
      <vt:lpstr>Presentación de PowerPoint</vt:lpstr>
      <vt:lpstr>Presentación de PowerPoint</vt:lpstr>
      <vt:lpstr>Presentación de PowerPoint</vt:lpstr>
      <vt:lpstr>¿Cómo creen que se sintió Camilo?  ¿Por qué este es un caso de acoso y no de mal manejo de conflictos?  </vt:lpstr>
      <vt:lpstr>El acoso puede incluir agresión…</vt:lpstr>
      <vt:lpstr>Presentación de PowerPoint</vt:lpstr>
      <vt:lpstr>El acoso puede incluir agresión…</vt:lpstr>
      <vt:lpstr>Presentación de PowerPoint</vt:lpstr>
      <vt:lpstr>Presentación de PowerPoint</vt:lpstr>
      <vt:lpstr>¿Qué no es acoso escolar?</vt:lpstr>
      <vt:lpstr>Mitos y creencias comunes</vt:lpstr>
      <vt:lpstr>Mitos y creencias comunes</vt:lpstr>
      <vt:lpstr>¿Qué tan frecuente es?</vt:lpstr>
      <vt:lpstr>Prueba SABER-ICFES de  Competencias Ciudadanas</vt:lpstr>
      <vt:lpstr>Roles en la intimidación (Christina Salmivalli)</vt:lpstr>
      <vt:lpstr>Presentación de PowerPoint</vt:lpstr>
      <vt:lpstr>Presentación de PowerPoint</vt:lpstr>
      <vt:lpstr>Presentación de PowerPoint</vt:lpstr>
      <vt:lpstr>Presentación de PowerPoint</vt:lpstr>
      <vt:lpstr>Enfoque de competencias</vt:lpstr>
      <vt:lpstr>Presentación de PowerPoint</vt:lpstr>
      <vt:lpstr>Presentación de PowerPoint</vt:lpstr>
      <vt:lpstr>Presentación de PowerPoint</vt:lpstr>
      <vt:lpstr>Algunas estrategias…</vt:lpstr>
      <vt:lpstr>Algunas estrategias…</vt:lpstr>
      <vt:lpstr>  Algunas estrategias…</vt:lpstr>
      <vt:lpstr>Rol del colegio</vt:lpstr>
      <vt:lpstr>Rol de padres y madres</vt:lpstr>
      <vt:lpstr>Estilos parentales</vt:lpstr>
      <vt:lpstr>En el aula… Estilos docentes</vt:lpstr>
      <vt:lpstr>¿Y cuando es por medios virtuales?   CYBERBULLYING</vt:lpstr>
      <vt:lpstr>1. Correos electrónicos insultantes</vt:lpstr>
      <vt:lpstr>2. Agresión por mensajes de texto y mensajes instantáneos</vt:lpstr>
      <vt:lpstr>3. Agresión por redes sociales</vt:lpstr>
      <vt:lpstr>4. Fotos y videos denigrantes (happy slapping)</vt:lpstr>
      <vt:lpstr>5. Suplantación de identidades</vt:lpstr>
      <vt:lpstr>6. Versus</vt:lpstr>
      <vt:lpstr>Diferencias con el bullying tradicional</vt:lpstr>
      <vt:lpstr>Dos enfoques de prevención</vt:lpstr>
      <vt:lpstr>¿Qué hacer cuando ocurre? (I)</vt:lpstr>
      <vt:lpstr>¿Qué hacer cuando ocurre? (II)</vt:lpstr>
      <vt:lpstr>Vínculos:   Kitpapaz: www.redpapaz.org/kitpapaz/ intimidacion.html  Kitadolescentes: www.redpapaz.org/kitadolescentes/ intimidacion.html   TeProtejo: www.teprotejo.org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Neighborhoods, families, schools and peers:  A comparative study of aggression and exposure to violence in Colombia and El Salvador</dc:title>
  <dc:creator>José Fernando Mejía</dc:creator>
  <cp:lastModifiedBy>user</cp:lastModifiedBy>
  <cp:revision>663</cp:revision>
  <dcterms:created xsi:type="dcterms:W3CDTF">2007-02-23T14:31:22Z</dcterms:created>
  <dcterms:modified xsi:type="dcterms:W3CDTF">2015-10-07T06:11:35Z</dcterms:modified>
</cp:coreProperties>
</file>