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3" r:id="rId5"/>
    <p:sldId id="265" r:id="rId6"/>
    <p:sldId id="267" r:id="rId7"/>
    <p:sldId id="269" r:id="rId8"/>
    <p:sldId id="271" r:id="rId9"/>
    <p:sldId id="273" r:id="rId10"/>
    <p:sldId id="275" r:id="rId11"/>
    <p:sldId id="277" r:id="rId12"/>
    <p:sldId id="279" r:id="rId13"/>
    <p:sldId id="281" r:id="rId14"/>
    <p:sldId id="283" r:id="rId15"/>
    <p:sldId id="285" r:id="rId1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64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7815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654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433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8064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17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145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9093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337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118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027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618B-9A0D-4BBE-AB01-94EE326F7CAC}" type="datetimeFigureOut">
              <a:rPr lang="es-CO" smtClean="0"/>
              <a:t>11/06/2014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3484D-4F55-4E60-89D1-29547F6BE79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013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 (1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981075"/>
            <a:ext cx="4279900" cy="320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0"/>
            <a:ext cx="7772400" cy="1470025"/>
          </a:xfrm>
        </p:spPr>
        <p:txBody>
          <a:bodyPr/>
          <a:lstStyle/>
          <a:p>
            <a:r>
              <a:rPr lang="es-ES" sz="3600"/>
              <a:t>Pertenencia ciudadana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076700"/>
            <a:ext cx="7740650" cy="2520950"/>
          </a:xfrm>
        </p:spPr>
        <p:txBody>
          <a:bodyPr/>
          <a:lstStyle/>
          <a:p>
            <a:pPr lvl="1" algn="just"/>
            <a:r>
              <a:rPr lang="es-CO" sz="3200"/>
              <a:t>Un </a:t>
            </a:r>
            <a:r>
              <a:rPr lang="es-CO" sz="3200" b="1"/>
              <a:t>vínculo</a:t>
            </a:r>
            <a:r>
              <a:rPr lang="es-CO" sz="3200"/>
              <a:t>, consciente, crítico, incluyente, participativo y responsable con el </a:t>
            </a:r>
            <a:r>
              <a:rPr lang="es-ES" sz="3200"/>
              <a:t>entorno y</a:t>
            </a:r>
            <a:r>
              <a:rPr lang="es-CO" sz="3200"/>
              <a:t> la ciudad, y las comunidades que los habitan</a:t>
            </a:r>
          </a:p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1758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0000"/>
              </a:lnSpc>
            </a:pPr>
            <a:r>
              <a:rPr lang="es-CO" sz="3000"/>
              <a:t>Crear mecanismos de control social pacíficos, constructivos e incluyentes.</a:t>
            </a:r>
          </a:p>
          <a:p>
            <a:pPr lvl="1">
              <a:lnSpc>
                <a:spcPct val="80000"/>
              </a:lnSpc>
            </a:pPr>
            <a:r>
              <a:rPr lang="es-CO" sz="3000"/>
              <a:t>Desarrollar competencias comunicativas para dialogar sin agresión </a:t>
            </a:r>
          </a:p>
          <a:p>
            <a:pPr lvl="1">
              <a:lnSpc>
                <a:spcPct val="80000"/>
              </a:lnSpc>
            </a:pPr>
            <a:r>
              <a:rPr lang="es-CO" sz="3000"/>
              <a:t>Identificar y asumir nuestra responsabilidad en cuanto a las acciones de otros con nuestras acciones o cuando “no hacemos nada”</a:t>
            </a:r>
          </a:p>
          <a:p>
            <a:pPr>
              <a:lnSpc>
                <a:spcPct val="80000"/>
              </a:lnSpc>
            </a:pPr>
            <a:endParaRPr lang="es-ES" sz="2000"/>
          </a:p>
        </p:txBody>
      </p:sp>
    </p:spTree>
    <p:extLst>
      <p:ext uri="{BB962C8B-B14F-4D97-AF65-F5344CB8AC3E}">
        <p14:creationId xmlns:p14="http://schemas.microsoft.com/office/powerpoint/2010/main" val="3139043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435975" cy="55054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s-CO" sz="3100"/>
              <a:t>Desarrollo de </a:t>
            </a:r>
            <a:r>
              <a:rPr lang="es-ES" sz="2800"/>
              <a:t>Comunidades con cultura ciudadana</a:t>
            </a:r>
          </a:p>
          <a:p>
            <a:pPr>
              <a:lnSpc>
                <a:spcPct val="80000"/>
              </a:lnSpc>
              <a:buFontTx/>
              <a:buNone/>
            </a:pPr>
            <a:endParaRPr lang="es-CO" sz="3000"/>
          </a:p>
          <a:p>
            <a:pPr>
              <a:lnSpc>
                <a:spcPct val="80000"/>
              </a:lnSpc>
            </a:pPr>
            <a:r>
              <a:rPr lang="es-CO" sz="3000"/>
              <a:t>Actividades de participación política y social </a:t>
            </a:r>
          </a:p>
          <a:p>
            <a:pPr>
              <a:lnSpc>
                <a:spcPct val="80000"/>
              </a:lnSpc>
            </a:pPr>
            <a:r>
              <a:rPr lang="es-CO" sz="3000"/>
              <a:t>Discusiones morales</a:t>
            </a:r>
          </a:p>
          <a:p>
            <a:pPr>
              <a:lnSpc>
                <a:spcPct val="80000"/>
              </a:lnSpc>
            </a:pPr>
            <a:r>
              <a:rPr lang="es-CO" sz="3000"/>
              <a:t>Análisis de casos y discursos</a:t>
            </a:r>
          </a:p>
          <a:p>
            <a:pPr>
              <a:lnSpc>
                <a:spcPct val="80000"/>
              </a:lnSpc>
            </a:pPr>
            <a:r>
              <a:rPr lang="es-CO" sz="3000"/>
              <a:t>Observación directa de problemáticas</a:t>
            </a:r>
          </a:p>
          <a:p>
            <a:pPr>
              <a:lnSpc>
                <a:spcPct val="80000"/>
              </a:lnSpc>
            </a:pPr>
            <a:r>
              <a:rPr lang="es-CO" sz="3000"/>
              <a:t>Construcción de reconstrucción de normas y acuerdos</a:t>
            </a:r>
          </a:p>
          <a:p>
            <a:pPr>
              <a:lnSpc>
                <a:spcPct val="80000"/>
              </a:lnSpc>
            </a:pPr>
            <a:r>
              <a:rPr lang="es-CO" sz="3000"/>
              <a:t>Reflexión y discusión sobre el sentido de las leyes y normas</a:t>
            </a:r>
          </a:p>
          <a:p>
            <a:pPr>
              <a:lnSpc>
                <a:spcPct val="80000"/>
              </a:lnSpc>
            </a:pPr>
            <a:r>
              <a:rPr lang="es-CO" sz="3000"/>
              <a:t>Actividades de regulación social en campo</a:t>
            </a:r>
          </a:p>
          <a:p>
            <a:pPr>
              <a:lnSpc>
                <a:spcPct val="80000"/>
              </a:lnSpc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1334240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076700"/>
            <a:ext cx="8229600" cy="2303463"/>
          </a:xfrm>
        </p:spPr>
        <p:txBody>
          <a:bodyPr/>
          <a:lstStyle/>
          <a:p>
            <a:pPr>
              <a:buFontTx/>
              <a:buNone/>
            </a:pPr>
            <a:r>
              <a:rPr lang="es-ES" sz="2800"/>
              <a:t>   Queremos desarrollar en los ciudadanos una conciencia social sobre la responsabilidad que tienen sobre su barrio, vereda y ciudad. Esto implica la participación responsable en los procesos sociales.</a:t>
            </a:r>
          </a:p>
        </p:txBody>
      </p:sp>
      <p:pic>
        <p:nvPicPr>
          <p:cNvPr id="15365" name="Picture 5" descr="Ruta Amarilla 05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6" b="3917"/>
          <a:stretch>
            <a:fillRect/>
          </a:stretch>
        </p:blipFill>
        <p:spPr bwMode="auto">
          <a:xfrm>
            <a:off x="1908175" y="260350"/>
            <a:ext cx="5459413" cy="386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ES" sz="3200" b="1"/>
              <a:t>3. Responsabilidad social</a:t>
            </a:r>
            <a:r>
              <a:rPr lang="es-ES" sz="3200"/>
              <a:t/>
            </a:r>
            <a:br>
              <a:rPr lang="es-ES" sz="3200"/>
            </a:br>
            <a:endParaRPr lang="es-ES" sz="3200"/>
          </a:p>
        </p:txBody>
      </p:sp>
    </p:spTree>
    <p:extLst>
      <p:ext uri="{BB962C8B-B14F-4D97-AF65-F5344CB8AC3E}">
        <p14:creationId xmlns:p14="http://schemas.microsoft.com/office/powerpoint/2010/main" val="8332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229600" cy="52562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CO"/>
              <a:t>Desarrollo de conciencia social</a:t>
            </a:r>
          </a:p>
          <a:p>
            <a:pPr>
              <a:lnSpc>
                <a:spcPct val="80000"/>
              </a:lnSpc>
            </a:pPr>
            <a:endParaRPr lang="es-CO"/>
          </a:p>
          <a:p>
            <a:pPr lvl="1">
              <a:lnSpc>
                <a:spcPct val="80000"/>
              </a:lnSpc>
            </a:pPr>
            <a:r>
              <a:rPr lang="es-CO"/>
              <a:t>Confrontación con realidades y problemáticas diferentes</a:t>
            </a:r>
          </a:p>
          <a:p>
            <a:pPr lvl="1">
              <a:lnSpc>
                <a:spcPct val="80000"/>
              </a:lnSpc>
            </a:pPr>
            <a:r>
              <a:rPr lang="es-CO"/>
              <a:t>Hablar sobre las emociones propias y ajenas</a:t>
            </a:r>
          </a:p>
          <a:p>
            <a:pPr lvl="1">
              <a:lnSpc>
                <a:spcPct val="80000"/>
              </a:lnSpc>
            </a:pPr>
            <a:r>
              <a:rPr lang="es-CO"/>
              <a:t>Desarrollar un vocabulario de emociones</a:t>
            </a:r>
          </a:p>
          <a:p>
            <a:pPr lvl="1">
              <a:lnSpc>
                <a:spcPct val="80000"/>
              </a:lnSpc>
            </a:pPr>
            <a:r>
              <a:rPr lang="es-CO"/>
              <a:t>Aprender a identificar las emociones en nosotros mismos y en otros.</a:t>
            </a:r>
          </a:p>
          <a:p>
            <a:pPr lvl="1">
              <a:lnSpc>
                <a:spcPct val="80000"/>
              </a:lnSpc>
            </a:pPr>
            <a:r>
              <a:rPr lang="es-CO"/>
              <a:t>Asumir responsabilidad por acción o inacción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339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CO"/>
              <a:t>Planeación y ejecución de acciones colectivas para afrontar las problemáticas del entorno o la ciudad</a:t>
            </a:r>
          </a:p>
          <a:p>
            <a:pPr>
              <a:lnSpc>
                <a:spcPct val="80000"/>
              </a:lnSpc>
              <a:buFontTx/>
              <a:buNone/>
            </a:pPr>
            <a:endParaRPr lang="es-CO"/>
          </a:p>
          <a:p>
            <a:pPr lvl="1">
              <a:lnSpc>
                <a:spcPct val="80000"/>
              </a:lnSpc>
            </a:pPr>
            <a:r>
              <a:rPr lang="es-CO"/>
              <a:t>Identificar y seleccionar problemas. </a:t>
            </a:r>
          </a:p>
          <a:p>
            <a:pPr lvl="1">
              <a:lnSpc>
                <a:spcPct val="80000"/>
              </a:lnSpc>
            </a:pPr>
            <a:r>
              <a:rPr lang="es-CO"/>
              <a:t>Análisis y comprensión de problemáticas (causas, consecuencias, riesgos)</a:t>
            </a:r>
          </a:p>
          <a:p>
            <a:pPr lvl="1">
              <a:lnSpc>
                <a:spcPct val="80000"/>
              </a:lnSpc>
            </a:pPr>
            <a:r>
              <a:rPr lang="es-CO"/>
              <a:t>Construcción de plan de acción. Creatividad, recursividad, organización.</a:t>
            </a:r>
          </a:p>
          <a:p>
            <a:pPr lvl="1">
              <a:lnSpc>
                <a:spcPct val="80000"/>
              </a:lnSpc>
            </a:pPr>
            <a:r>
              <a:rPr lang="es-CO"/>
              <a:t>Evaluación y retroalimentación.</a:t>
            </a:r>
          </a:p>
          <a:p>
            <a:pPr>
              <a:lnSpc>
                <a:spcPct val="80000"/>
              </a:lnSpc>
            </a:pPr>
            <a:endParaRPr lang="es-ES" sz="2800"/>
          </a:p>
        </p:txBody>
      </p:sp>
    </p:spTree>
    <p:extLst>
      <p:ext uri="{BB962C8B-B14F-4D97-AF65-F5344CB8AC3E}">
        <p14:creationId xmlns:p14="http://schemas.microsoft.com/office/powerpoint/2010/main" val="1843671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229600" cy="626427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s-CO" sz="1800">
              <a:solidFill>
                <a:srgbClr val="3333CC"/>
              </a:solidFill>
            </a:endParaRPr>
          </a:p>
          <a:p>
            <a:pPr>
              <a:lnSpc>
                <a:spcPct val="80000"/>
              </a:lnSpc>
            </a:pPr>
            <a:r>
              <a:rPr lang="es-CO" b="1"/>
              <a:t>Desarrollo de </a:t>
            </a:r>
            <a:r>
              <a:rPr lang="es-ES" b="1"/>
              <a:t>Responsabilidad social</a:t>
            </a:r>
            <a:endParaRPr lang="es-CO" b="1"/>
          </a:p>
          <a:p>
            <a:pPr>
              <a:lnSpc>
                <a:spcPct val="80000"/>
              </a:lnSpc>
            </a:pPr>
            <a:endParaRPr lang="es-CO" b="1"/>
          </a:p>
          <a:p>
            <a:pPr lvl="1">
              <a:lnSpc>
                <a:spcPct val="80000"/>
              </a:lnSpc>
            </a:pPr>
            <a:r>
              <a:rPr lang="es-CO" b="1"/>
              <a:t>Planeación y desarrollo de proyectos</a:t>
            </a:r>
          </a:p>
          <a:p>
            <a:pPr lvl="1">
              <a:lnSpc>
                <a:spcPct val="80000"/>
              </a:lnSpc>
            </a:pPr>
            <a:r>
              <a:rPr lang="es-CO" b="1"/>
              <a:t>Fomento a la creatividad</a:t>
            </a:r>
          </a:p>
          <a:p>
            <a:pPr lvl="1">
              <a:lnSpc>
                <a:spcPct val="80000"/>
              </a:lnSpc>
            </a:pPr>
            <a:r>
              <a:rPr lang="es-CO" b="1"/>
              <a:t>Observación directa de problemáticas</a:t>
            </a:r>
          </a:p>
          <a:p>
            <a:pPr lvl="1">
              <a:lnSpc>
                <a:spcPct val="80000"/>
              </a:lnSpc>
            </a:pPr>
            <a:r>
              <a:rPr lang="es-CO" b="1"/>
              <a:t>Entrevistas con la comunidad</a:t>
            </a:r>
          </a:p>
          <a:p>
            <a:pPr lvl="1">
              <a:lnSpc>
                <a:spcPct val="80000"/>
              </a:lnSpc>
            </a:pPr>
            <a:r>
              <a:rPr lang="es-CO" b="1"/>
              <a:t>Entrevistas con líderes comunitarios</a:t>
            </a:r>
          </a:p>
          <a:p>
            <a:pPr lvl="1">
              <a:lnSpc>
                <a:spcPct val="80000"/>
              </a:lnSpc>
            </a:pPr>
            <a:r>
              <a:rPr lang="es-CO" b="1"/>
              <a:t>Entrevistas con dirigentes políticos</a:t>
            </a:r>
          </a:p>
          <a:p>
            <a:pPr lvl="1">
              <a:lnSpc>
                <a:spcPct val="80000"/>
              </a:lnSpc>
            </a:pPr>
            <a:r>
              <a:rPr lang="es-CO" b="1"/>
              <a:t>Visitas a entidades locales o municipales, públicas o privadas</a:t>
            </a:r>
          </a:p>
          <a:p>
            <a:pPr lvl="1">
              <a:lnSpc>
                <a:spcPct val="80000"/>
              </a:lnSpc>
            </a:pPr>
            <a:r>
              <a:rPr lang="es-CO" b="1"/>
              <a:t>Discusiones y reflexiones en grupo</a:t>
            </a:r>
          </a:p>
          <a:p>
            <a:pPr lvl="1">
              <a:lnSpc>
                <a:spcPct val="80000"/>
              </a:lnSpc>
            </a:pPr>
            <a:r>
              <a:rPr lang="es-CO" b="1"/>
              <a:t>División de trabajos</a:t>
            </a:r>
          </a:p>
          <a:p>
            <a:pPr lvl="1">
              <a:lnSpc>
                <a:spcPct val="80000"/>
              </a:lnSpc>
            </a:pPr>
            <a:r>
              <a:rPr lang="es-CO" b="1"/>
              <a:t>Toma de decisiones colectivas.</a:t>
            </a:r>
          </a:p>
          <a:p>
            <a:pPr>
              <a:lnSpc>
                <a:spcPct val="80000"/>
              </a:lnSpc>
            </a:pPr>
            <a:endParaRPr lang="es-ES" sz="2800" b="1"/>
          </a:p>
        </p:txBody>
      </p:sp>
    </p:spTree>
    <p:extLst>
      <p:ext uri="{BB962C8B-B14F-4D97-AF65-F5344CB8AC3E}">
        <p14:creationId xmlns:p14="http://schemas.microsoft.com/office/powerpoint/2010/main" val="2239771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20713"/>
            <a:ext cx="8229600" cy="5688012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es-ES" dirty="0"/>
              <a:t>Resultado de un </a:t>
            </a:r>
            <a:r>
              <a:rPr lang="es-ES" b="1" dirty="0"/>
              <a:t>vínculo</a:t>
            </a:r>
            <a:r>
              <a:rPr lang="es-ES" dirty="0"/>
              <a:t> fuerte con el entorno y</a:t>
            </a:r>
            <a:r>
              <a:rPr lang="en-US" dirty="0"/>
              <a:t>/</a:t>
            </a:r>
            <a:r>
              <a:rPr lang="es-CO" dirty="0"/>
              <a:t>o la ciudad.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s-CO" dirty="0"/>
          </a:p>
          <a:p>
            <a:pPr lvl="1">
              <a:lnSpc>
                <a:spcPct val="80000"/>
              </a:lnSpc>
            </a:pPr>
            <a:r>
              <a:rPr lang="es-CO" dirty="0"/>
              <a:t>Dicho vínculo tiene un importante componente </a:t>
            </a:r>
            <a:r>
              <a:rPr lang="es-CO" b="1" dirty="0"/>
              <a:t>emocional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s-CO" b="1" dirty="0"/>
          </a:p>
          <a:p>
            <a:pPr lvl="1">
              <a:lnSpc>
                <a:spcPct val="80000"/>
              </a:lnSpc>
            </a:pPr>
            <a:r>
              <a:rPr lang="es-CO" dirty="0"/>
              <a:t>Este vínculo es construido en el </a:t>
            </a:r>
            <a:r>
              <a:rPr lang="es-CO" b="1" dirty="0"/>
              <a:t>tiempo</a:t>
            </a:r>
            <a:r>
              <a:rPr lang="es-CO" dirty="0"/>
              <a:t> a partir de las </a:t>
            </a:r>
            <a:r>
              <a:rPr lang="es-CO" b="1" dirty="0"/>
              <a:t>vivencias</a:t>
            </a:r>
            <a:r>
              <a:rPr lang="es-CO" dirty="0"/>
              <a:t> de las personas con dichos espacios y sus habitantes.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s-CO" dirty="0"/>
          </a:p>
          <a:p>
            <a:pPr lvl="1">
              <a:lnSpc>
                <a:spcPct val="80000"/>
              </a:lnSpc>
            </a:pPr>
            <a:r>
              <a:rPr lang="es-CO" dirty="0"/>
              <a:t>En esta construcción es muy importante la satisfacción de </a:t>
            </a:r>
            <a:r>
              <a:rPr lang="es-CO" b="1" dirty="0"/>
              <a:t>necesidades </a:t>
            </a:r>
            <a:r>
              <a:rPr lang="es-CO" dirty="0"/>
              <a:t>como la protección, la recreación, la construcción de identidad</a:t>
            </a:r>
            <a:r>
              <a:rPr lang="es-CO" sz="3200" dirty="0"/>
              <a:t>.</a:t>
            </a:r>
          </a:p>
          <a:p>
            <a:pPr>
              <a:lnSpc>
                <a:spcPct val="80000"/>
              </a:lnSpc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747921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765175"/>
            <a:ext cx="8229600" cy="5472113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es-CO"/>
              <a:t>La pertenencia es </a:t>
            </a:r>
            <a:r>
              <a:rPr lang="es-CO" b="1"/>
              <a:t>múltiple</a:t>
            </a:r>
            <a:r>
              <a:rPr lang="es-CO"/>
              <a:t> y se da en diferentes niveles.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s-CO"/>
          </a:p>
          <a:p>
            <a:pPr lvl="1">
              <a:lnSpc>
                <a:spcPct val="80000"/>
              </a:lnSpc>
            </a:pPr>
            <a:r>
              <a:rPr lang="es-CO"/>
              <a:t>La pertenencia ciudadana implica también una postura </a:t>
            </a:r>
            <a:r>
              <a:rPr lang="es-CO" b="1"/>
              <a:t>crítica propositiva</a:t>
            </a:r>
            <a:r>
              <a:rPr lang="es-CO"/>
              <a:t>, no criticona.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s-CO"/>
          </a:p>
          <a:p>
            <a:pPr lvl="1">
              <a:lnSpc>
                <a:spcPct val="80000"/>
              </a:lnSpc>
            </a:pPr>
            <a:r>
              <a:rPr lang="es-CO"/>
              <a:t>La pertenencia debe ser </a:t>
            </a:r>
            <a:r>
              <a:rPr lang="es-CO" b="1"/>
              <a:t>incluyente y pluralista</a:t>
            </a:r>
            <a:r>
              <a:rPr lang="es-CO"/>
              <a:t>. No queremos fomentar regionalismos.</a:t>
            </a:r>
          </a:p>
          <a:p>
            <a:pPr lvl="1">
              <a:lnSpc>
                <a:spcPct val="80000"/>
              </a:lnSpc>
            </a:pPr>
            <a:endParaRPr lang="es-CO"/>
          </a:p>
          <a:p>
            <a:pPr lvl="1">
              <a:lnSpc>
                <a:spcPct val="80000"/>
              </a:lnSpc>
            </a:pPr>
            <a:r>
              <a:rPr lang="es-CO"/>
              <a:t>La pertenencia se construye frente a los </a:t>
            </a:r>
            <a:r>
              <a:rPr lang="es-CO" b="1"/>
              <a:t>espacios</a:t>
            </a:r>
            <a:r>
              <a:rPr lang="es-CO"/>
              <a:t> y los </a:t>
            </a:r>
            <a:r>
              <a:rPr lang="es-CO" b="1"/>
              <a:t>grupos</a:t>
            </a:r>
            <a:r>
              <a:rPr lang="es-CO"/>
              <a:t>. </a:t>
            </a:r>
          </a:p>
          <a:p>
            <a:pPr lvl="1">
              <a:lnSpc>
                <a:spcPct val="80000"/>
              </a:lnSpc>
            </a:pPr>
            <a:endParaRPr lang="es-CO"/>
          </a:p>
          <a:p>
            <a:pPr>
              <a:lnSpc>
                <a:spcPct val="80000"/>
              </a:lnSpc>
            </a:pPr>
            <a:endParaRPr lang="es-ES" sz="2000"/>
          </a:p>
        </p:txBody>
      </p:sp>
    </p:spTree>
    <p:extLst>
      <p:ext uri="{BB962C8B-B14F-4D97-AF65-F5344CB8AC3E}">
        <p14:creationId xmlns:p14="http://schemas.microsoft.com/office/powerpoint/2010/main" val="978673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96"/>
          <a:stretch>
            <a:fillRect/>
          </a:stretch>
        </p:blipFill>
        <p:spPr bwMode="auto">
          <a:xfrm>
            <a:off x="971550" y="836613"/>
            <a:ext cx="6985000" cy="409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r>
              <a:rPr lang="es-ES" sz="3200"/>
              <a:t>Ejes de la pertenencia ciudadana 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55650" y="4783138"/>
            <a:ext cx="6562725" cy="207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CO" sz="2800"/>
              <a:t>- Identidad e identidades, </a:t>
            </a:r>
          </a:p>
          <a:p>
            <a:r>
              <a:rPr lang="es-ES" sz="2800"/>
              <a:t>- Comunidades con cultura ciudadana y </a:t>
            </a:r>
          </a:p>
          <a:p>
            <a:r>
              <a:rPr lang="es-ES" sz="2800"/>
              <a:t>- Responsabilidad social</a:t>
            </a:r>
            <a:endParaRPr lang="es-CO" sz="2800"/>
          </a:p>
          <a:p>
            <a:endParaRPr lang="es-CO" sz="2800"/>
          </a:p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34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s-CO" b="1"/>
              <a:t>1. Identidad e identidades</a:t>
            </a:r>
            <a:r>
              <a:rPr lang="es-CO"/>
              <a:t> </a:t>
            </a:r>
          </a:p>
          <a:p>
            <a:pPr>
              <a:buFontTx/>
              <a:buNone/>
            </a:pPr>
            <a:r>
              <a:rPr lang="es-ES"/>
              <a:t>  Buscamos la formación de ciudadanos con una identidad sólida donde se genere un proceso de la autoestima, el reconocimiento y la valoración de las raíces históricas, étnicas y culturales del barrio, la vereda y la ciudad. </a:t>
            </a:r>
          </a:p>
        </p:txBody>
      </p:sp>
    </p:spTree>
    <p:extLst>
      <p:ext uri="{BB962C8B-B14F-4D97-AF65-F5344CB8AC3E}">
        <p14:creationId xmlns:p14="http://schemas.microsoft.com/office/powerpoint/2010/main" val="235593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49275"/>
            <a:ext cx="8229600" cy="58324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s-CO"/>
              <a:t>       Respeto por las diferentes identidades</a:t>
            </a:r>
          </a:p>
          <a:p>
            <a:pPr>
              <a:lnSpc>
                <a:spcPct val="80000"/>
              </a:lnSpc>
              <a:buFontTx/>
              <a:buNone/>
            </a:pPr>
            <a:endParaRPr lang="es-CO"/>
          </a:p>
          <a:p>
            <a:pPr lvl="1">
              <a:lnSpc>
                <a:spcPct val="80000"/>
              </a:lnSpc>
            </a:pPr>
            <a:r>
              <a:rPr lang="es-CO"/>
              <a:t>Identificar aspectos de las diferentes identidades ¿qué nos diferencia a pesar de la pertenencia compartida? ¿qué nos diferencia frente a otros grupos?</a:t>
            </a:r>
          </a:p>
          <a:p>
            <a:pPr lvl="1">
              <a:lnSpc>
                <a:spcPct val="80000"/>
              </a:lnSpc>
            </a:pPr>
            <a:endParaRPr lang="es-CO"/>
          </a:p>
          <a:p>
            <a:pPr lvl="1">
              <a:lnSpc>
                <a:spcPct val="80000"/>
              </a:lnSpc>
            </a:pPr>
            <a:r>
              <a:rPr lang="es-CO"/>
              <a:t>Identificar prejuicios y estereotipos. Explicarlos y cuestionarlos.</a:t>
            </a:r>
          </a:p>
          <a:p>
            <a:pPr lvl="1">
              <a:lnSpc>
                <a:spcPct val="80000"/>
              </a:lnSpc>
            </a:pPr>
            <a:endParaRPr lang="es-CO"/>
          </a:p>
          <a:p>
            <a:pPr lvl="1">
              <a:lnSpc>
                <a:spcPct val="80000"/>
              </a:lnSpc>
            </a:pPr>
            <a:r>
              <a:rPr lang="es-CO"/>
              <a:t>Identificar situaciones de discriminación y afrontarlas como un ciudadano competente</a:t>
            </a:r>
          </a:p>
          <a:p>
            <a:pPr>
              <a:lnSpc>
                <a:spcPct val="80000"/>
              </a:lnSpc>
            </a:pPr>
            <a:endParaRPr lang="es-ES" sz="2800"/>
          </a:p>
        </p:txBody>
      </p:sp>
    </p:spTree>
    <p:extLst>
      <p:ext uri="{BB962C8B-B14F-4D97-AF65-F5344CB8AC3E}">
        <p14:creationId xmlns:p14="http://schemas.microsoft.com/office/powerpoint/2010/main" val="2388806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229600" cy="5903913"/>
          </a:xfrm>
        </p:spPr>
        <p:txBody>
          <a:bodyPr/>
          <a:lstStyle/>
          <a:p>
            <a:pPr>
              <a:buFontTx/>
              <a:buNone/>
            </a:pPr>
            <a:r>
              <a:rPr lang="es-ES"/>
              <a:t> </a:t>
            </a:r>
            <a:r>
              <a:rPr lang="es-CO"/>
              <a:t>Reconstrucción de historias de barrio </a:t>
            </a:r>
          </a:p>
          <a:p>
            <a:pPr>
              <a:buFontTx/>
              <a:buNone/>
            </a:pPr>
            <a:r>
              <a:rPr lang="es-CO"/>
              <a:t> y ciudad</a:t>
            </a:r>
          </a:p>
          <a:p>
            <a:r>
              <a:rPr lang="es-CO"/>
              <a:t>Entrevistas y charlas con diferentes miembros de la comunidad o de otras comunidades</a:t>
            </a:r>
          </a:p>
          <a:p>
            <a:r>
              <a:rPr lang="es-CO"/>
              <a:t>Análisis de casos hipotéticos o reales</a:t>
            </a:r>
          </a:p>
          <a:p>
            <a:r>
              <a:rPr lang="es-CO"/>
              <a:t>Observación directa</a:t>
            </a:r>
          </a:p>
          <a:p>
            <a:r>
              <a:rPr lang="es-CO"/>
              <a:t>Discusiones, análisis y reflexión en grupo</a:t>
            </a:r>
          </a:p>
          <a:p>
            <a:r>
              <a:rPr lang="es-CO"/>
              <a:t>Auto-reflexión y cuestionamiento de creencias relacionadas con la exclusión.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8927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652963"/>
            <a:ext cx="8229600" cy="18002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s-ES" sz="2800"/>
              <a:t>   Queremos ciudadanos fortalecidos desde sus propios procesos al interior de una comunidad, donde se reconozcan parte de ella y participen concientemente en la construcción de la misma.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1143000"/>
          </a:xfrm>
          <a:noFill/>
          <a:ln/>
        </p:spPr>
        <p:txBody>
          <a:bodyPr/>
          <a:lstStyle/>
          <a:p>
            <a:r>
              <a:rPr lang="es-ES" sz="3200" b="1"/>
              <a:t>2. Comunidades con cultura ciudadana</a:t>
            </a:r>
            <a:br>
              <a:rPr lang="es-ES" sz="3200" b="1"/>
            </a:br>
            <a:endParaRPr lang="es-ES" sz="3200" b="1"/>
          </a:p>
        </p:txBody>
      </p:sp>
      <p:pic>
        <p:nvPicPr>
          <p:cNvPr id="11269" name="Picture 5" descr="000_0317"/>
          <p:cNvPicPr>
            <a:picLocks noChangeAspect="1" noChangeArrowheads="1"/>
          </p:cNvPicPr>
          <p:nvPr/>
        </p:nvPicPr>
        <p:blipFill>
          <a:blip r:embed="rId2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981075"/>
            <a:ext cx="4833938" cy="362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77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229600" cy="5040313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s-CO"/>
              <a:t>Características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s-CO"/>
              <a:t> </a:t>
            </a:r>
          </a:p>
          <a:p>
            <a:pPr>
              <a:lnSpc>
                <a:spcPct val="80000"/>
              </a:lnSpc>
            </a:pPr>
            <a:r>
              <a:rPr lang="es-CO"/>
              <a:t>Fomentar participación política y social </a:t>
            </a:r>
          </a:p>
          <a:p>
            <a:pPr>
              <a:lnSpc>
                <a:spcPct val="80000"/>
              </a:lnSpc>
            </a:pPr>
            <a:r>
              <a:rPr lang="es-CO"/>
              <a:t>Fomentar la regulación del comportamiento del grupo</a:t>
            </a:r>
          </a:p>
          <a:p>
            <a:pPr lvl="1">
              <a:lnSpc>
                <a:spcPct val="80000"/>
              </a:lnSpc>
            </a:pPr>
            <a:r>
              <a:rPr lang="es-CO"/>
              <a:t>Fomentar su desarrollo moral. Argumentación moral, identificación y cuestionamiento de auto-justificaciones.</a:t>
            </a:r>
          </a:p>
          <a:p>
            <a:pPr lvl="1">
              <a:lnSpc>
                <a:spcPct val="80000"/>
              </a:lnSpc>
            </a:pPr>
            <a:r>
              <a:rPr lang="es-CO"/>
              <a:t>Fortalecer la ley la norma como ámbitos de regulación. Construcción y reconstrucción de sentido.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59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647</Words>
  <Application>Microsoft Office PowerPoint</Application>
  <PresentationFormat>Presentación en pantalla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Pertenencia ciudadana</vt:lpstr>
      <vt:lpstr>Presentación de PowerPoint</vt:lpstr>
      <vt:lpstr>Presentación de PowerPoint</vt:lpstr>
      <vt:lpstr>Ejes de la pertenencia ciudadana </vt:lpstr>
      <vt:lpstr>Presentación de PowerPoint</vt:lpstr>
      <vt:lpstr>Presentación de PowerPoint</vt:lpstr>
      <vt:lpstr>Presentación de PowerPoint</vt:lpstr>
      <vt:lpstr>2. Comunidades con cultura ciudadana </vt:lpstr>
      <vt:lpstr>Presentación de PowerPoint</vt:lpstr>
      <vt:lpstr>Presentación de PowerPoint</vt:lpstr>
      <vt:lpstr>Presentación de PowerPoint</vt:lpstr>
      <vt:lpstr>3. Responsabilidad social </vt:lpstr>
      <vt:lpstr>Presentación de PowerPoint</vt:lpstr>
      <vt:lpstr>Presentación de PowerPoint</vt:lpstr>
      <vt:lpstr>Presentación de PowerPoint</vt:lpstr>
    </vt:vector>
  </TitlesOfParts>
  <Company>hogar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Pertenencia ciudadana</dc:title>
  <dc:creator>flia garcia</dc:creator>
  <cp:lastModifiedBy>flia garcia</cp:lastModifiedBy>
  <cp:revision>2</cp:revision>
  <dcterms:created xsi:type="dcterms:W3CDTF">2014-06-12T03:51:50Z</dcterms:created>
  <dcterms:modified xsi:type="dcterms:W3CDTF">2014-06-12T04:04:59Z</dcterms:modified>
</cp:coreProperties>
</file>